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9" r:id="rId10"/>
    <p:sldId id="265" r:id="rId11"/>
    <p:sldId id="266" r:id="rId12"/>
    <p:sldId id="270" r:id="rId13"/>
    <p:sldId id="271" r:id="rId14"/>
    <p:sldId id="272" r:id="rId15"/>
    <p:sldId id="262" r:id="rId16"/>
    <p:sldId id="274" r:id="rId17"/>
    <p:sldId id="275" r:id="rId18"/>
    <p:sldId id="267" r:id="rId19"/>
    <p:sldId id="276" r:id="rId20"/>
    <p:sldId id="277" r:id="rId21"/>
    <p:sldId id="268" r:id="rId22"/>
    <p:sldId id="273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036AC-4950-4402-A48D-D2F0CF351E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F887FF-DBD4-495F-8229-DC49E7BAD3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8874C2-E03F-4840-B1F9-ECAFB3091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69D8-7506-43B1-9FCE-A7150A907958}" type="datetimeFigureOut">
              <a:rPr lang="en-ZA" smtClean="0"/>
              <a:t>2019/10/15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8C0B62-1711-4583-A9DD-87F0EA0C5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D33F0B-C881-45E9-B3E3-B5E42A0E0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BDCD0-CCC6-4D58-A32C-68227316EC1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71608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B03B1-C4EF-4B4B-B4CD-56BE77E1F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831546-A01B-418A-A115-542507FB1C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372A2E-F3D2-47E4-B4A7-C415AFA55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69D8-7506-43B1-9FCE-A7150A907958}" type="datetimeFigureOut">
              <a:rPr lang="en-ZA" smtClean="0"/>
              <a:t>2019/10/15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56BC0-0A37-4015-9A58-1AE9920CB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AEB0B3-4DFF-43E4-B489-29345668A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BDCD0-CCC6-4D58-A32C-68227316EC1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4932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FC3323C-FC90-45F6-AE95-C861A52DE2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6CD463-36B6-44E3-8B01-44D9E224FB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24BAD1-B884-4991-80B9-1712E28D1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69D8-7506-43B1-9FCE-A7150A907958}" type="datetimeFigureOut">
              <a:rPr lang="en-ZA" smtClean="0"/>
              <a:t>2019/10/15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9FF89C-23E0-4F72-A279-A010B2614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D6A281-47D7-495A-BF91-3EC2E7A9A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BDCD0-CCC6-4D58-A32C-68227316EC1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71128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4FCEB-7258-4046-9C88-7371D004F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7FBF-08BA-4349-9630-680C50AA5F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5D78A5-4B43-4677-A7CF-85CD134AE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69D8-7506-43B1-9FCE-A7150A907958}" type="datetimeFigureOut">
              <a:rPr lang="en-ZA" smtClean="0"/>
              <a:t>2019/10/15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13F9EF-FFBF-4E7C-A3C0-CBF69BB06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BC3E9-9EC1-410D-AD9F-E00150C59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BDCD0-CCC6-4D58-A32C-68227316EC1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42161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E755E-2BA8-4AE6-A5FA-F146DB10D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FE3225-C78A-41CD-B5C4-621283736C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6AA484-C4DD-4CEB-B566-671DB7E6F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69D8-7506-43B1-9FCE-A7150A907958}" type="datetimeFigureOut">
              <a:rPr lang="en-ZA" smtClean="0"/>
              <a:t>2019/10/15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05F675-F4D4-496B-8803-F02529F2E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11FCCF-4CDC-41E4-AE09-C726A2AC3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BDCD0-CCC6-4D58-A32C-68227316EC1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90908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94DB0-FAEC-4E6E-9B2E-E46050D38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5F6E3D-6F0D-459B-92B0-32B54BE41F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0B9C37-F433-4C0D-BEB8-7EFD7CB635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D642CE-088E-48DA-82EE-82B3A06E7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69D8-7506-43B1-9FCE-A7150A907958}" type="datetimeFigureOut">
              <a:rPr lang="en-ZA" smtClean="0"/>
              <a:t>2019/10/15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287FE5-06A7-426C-B28A-800B077F6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DCDF4A-B2B8-46BA-AA5B-2A3055183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BDCD0-CCC6-4D58-A32C-68227316EC1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95519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CE278-38BD-48BF-A97B-52DF2FBB1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C5F461-B2D2-4058-9B5B-BC99CDF529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2BAC4F-0E32-4C32-835B-3AC9991ACF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BCCE7D-2E00-45B0-B53C-BE2A7427CD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8B51FA-27C0-417D-A091-568C8010C4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B42DD6-213F-4CDF-B9CB-C2320BB0F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69D8-7506-43B1-9FCE-A7150A907958}" type="datetimeFigureOut">
              <a:rPr lang="en-ZA" smtClean="0"/>
              <a:t>2019/10/15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959208-53AA-4B03-B0C8-DB87D3166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B9DB6B-E11F-44B6-B867-C2BEDF3C7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BDCD0-CCC6-4D58-A32C-68227316EC1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71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985BB-CEB3-4BA5-89C0-BCD5BEB7E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3A8FBB-5AC6-400F-83B9-096A75488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69D8-7506-43B1-9FCE-A7150A907958}" type="datetimeFigureOut">
              <a:rPr lang="en-ZA" smtClean="0"/>
              <a:t>2019/10/15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629689-6304-407B-B1FD-B5AF21B88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61B21D-0081-4EAC-8E7B-0A6F46C26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BDCD0-CCC6-4D58-A32C-68227316EC1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53564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CD560C-CA0F-4B31-B488-9E83DC41A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69D8-7506-43B1-9FCE-A7150A907958}" type="datetimeFigureOut">
              <a:rPr lang="en-ZA" smtClean="0"/>
              <a:t>2019/10/15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02C6DC-85A9-4E2E-A1D5-0F9DB8A03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9D1EF2-91B5-4B81-B71F-9188629F8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BDCD0-CCC6-4D58-A32C-68227316EC1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59391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CAECD-7413-4FB6-82A7-123EDCFE9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F25C72-7094-4476-81CC-8B05990209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E3B7C3-8FF6-4C5C-87D0-9D97269B59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144F44-3391-493E-B7E1-D9CC96001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69D8-7506-43B1-9FCE-A7150A907958}" type="datetimeFigureOut">
              <a:rPr lang="en-ZA" smtClean="0"/>
              <a:t>2019/10/15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ACB1AB-9BFF-4210-AC49-65FABA1BD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DFADC9-C64C-446F-88D9-E5A162BD4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BDCD0-CCC6-4D58-A32C-68227316EC1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84744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65D80-B39E-441F-8745-A5126C465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BDBBF3-DF44-4EF5-A380-78F30B8945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89094D-CC2F-4AD9-B8A4-FF48EDFCFF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8FC910-BDEF-455F-9310-33C06DB75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569D8-7506-43B1-9FCE-A7150A907958}" type="datetimeFigureOut">
              <a:rPr lang="en-ZA" smtClean="0"/>
              <a:t>2019/10/15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FC920D-E7E7-4DC3-8CED-53BD58DCD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129C0E-F7AE-46B7-85E5-74472C4E2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BDCD0-CCC6-4D58-A32C-68227316EC1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83910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E36CF5-D3D6-4489-B4E1-AD79FC3BF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329010-10B2-4CE9-A758-6D60B3D644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CC440F-99BC-4315-9476-A9E5787DC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5569D8-7506-43B1-9FCE-A7150A907958}" type="datetimeFigureOut">
              <a:rPr lang="en-ZA" smtClean="0"/>
              <a:t>2019/10/15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45419C-4FCA-4EA7-A7A0-558799D157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E5B2D8-635B-424A-A583-CE97FF946A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2BDCD0-CCC6-4D58-A32C-68227316EC1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56433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amgel.co.za/" TargetMode="External"/><Relationship Id="rId2" Type="http://schemas.openxmlformats.org/officeDocument/2006/relationships/hyperlink" Target="mailto:pete@teamgel.co.za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g"/><Relationship Id="rId4" Type="http://schemas.openxmlformats.org/officeDocument/2006/relationships/hyperlink" Target="https://www.linkedin.com/in/legopetesmith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63459-ACFF-4513-A3CF-55A4708898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45810"/>
            <a:ext cx="6413500" cy="1355750"/>
          </a:xfrm>
        </p:spPr>
        <p:txBody>
          <a:bodyPr>
            <a:normAutofit/>
          </a:bodyPr>
          <a:lstStyle/>
          <a:p>
            <a:pPr algn="l"/>
            <a:r>
              <a:rPr lang="en-US" sz="4600" b="1"/>
              <a:t>Creativity and Innovation using LEGO®  </a:t>
            </a:r>
            <a:endParaRPr lang="en-ZA" sz="4600" b="1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6174A4-30FB-44E5-A8BC-9950F28BD4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8516"/>
            <a:ext cx="5930900" cy="911117"/>
          </a:xfrm>
        </p:spPr>
        <p:txBody>
          <a:bodyPr>
            <a:normAutofit/>
          </a:bodyPr>
          <a:lstStyle/>
          <a:p>
            <a:pPr algn="l"/>
            <a:r>
              <a:rPr lang="en-ZA" sz="2000" b="1" dirty="0"/>
              <a:t>Presented by Pete Smith</a:t>
            </a:r>
          </a:p>
          <a:p>
            <a:pPr algn="l"/>
            <a:endParaRPr lang="en-ZA" sz="2000" dirty="0"/>
          </a:p>
        </p:txBody>
      </p:sp>
      <p:sp>
        <p:nvSpPr>
          <p:cNvPr id="10" name="Freeform 17">
            <a:extLst>
              <a:ext uri="{FF2B5EF4-FFF2-40B4-BE49-F238E27FC236}">
                <a16:creationId xmlns:a16="http://schemas.microsoft.com/office/drawing/2014/main" id="{41F18803-BE79-4916-AE6B-5DE238B36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663110" cy="2130951"/>
          </a:xfrm>
          <a:custGeom>
            <a:avLst/>
            <a:gdLst>
              <a:gd name="connsiteX0" fmla="*/ 0 w 8663110"/>
              <a:gd name="connsiteY0" fmla="*/ 0 h 2130951"/>
              <a:gd name="connsiteX1" fmla="*/ 819150 w 8663110"/>
              <a:gd name="connsiteY1" fmla="*/ 0 h 2130951"/>
              <a:gd name="connsiteX2" fmla="*/ 1028700 w 8663110"/>
              <a:gd name="connsiteY2" fmla="*/ 0 h 2130951"/>
              <a:gd name="connsiteX3" fmla="*/ 4187970 w 8663110"/>
              <a:gd name="connsiteY3" fmla="*/ 0 h 2130951"/>
              <a:gd name="connsiteX4" fmla="*/ 4400550 w 8663110"/>
              <a:gd name="connsiteY4" fmla="*/ 0 h 2130951"/>
              <a:gd name="connsiteX5" fmla="*/ 5262791 w 8663110"/>
              <a:gd name="connsiteY5" fmla="*/ 0 h 2130951"/>
              <a:gd name="connsiteX6" fmla="*/ 5262791 w 8663110"/>
              <a:gd name="connsiteY6" fmla="*/ 478 h 2130951"/>
              <a:gd name="connsiteX7" fmla="*/ 8663110 w 8663110"/>
              <a:gd name="connsiteY7" fmla="*/ 478 h 2130951"/>
              <a:gd name="connsiteX8" fmla="*/ 7676422 w 8663110"/>
              <a:gd name="connsiteY8" fmla="*/ 2130951 h 2130951"/>
              <a:gd name="connsiteX9" fmla="*/ 4400550 w 8663110"/>
              <a:gd name="connsiteY9" fmla="*/ 2130951 h 2130951"/>
              <a:gd name="connsiteX10" fmla="*/ 4187970 w 8663110"/>
              <a:gd name="connsiteY10" fmla="*/ 2130951 h 2130951"/>
              <a:gd name="connsiteX11" fmla="*/ 1028700 w 8663110"/>
              <a:gd name="connsiteY11" fmla="*/ 2130951 h 2130951"/>
              <a:gd name="connsiteX12" fmla="*/ 819150 w 8663110"/>
              <a:gd name="connsiteY12" fmla="*/ 2130951 h 2130951"/>
              <a:gd name="connsiteX13" fmla="*/ 0 w 8663110"/>
              <a:gd name="connsiteY13" fmla="*/ 2130951 h 2130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663110" h="2130951">
                <a:moveTo>
                  <a:pt x="0" y="0"/>
                </a:moveTo>
                <a:lnTo>
                  <a:pt x="819150" y="0"/>
                </a:lnTo>
                <a:lnTo>
                  <a:pt x="1028700" y="0"/>
                </a:lnTo>
                <a:lnTo>
                  <a:pt x="4187970" y="0"/>
                </a:lnTo>
                <a:lnTo>
                  <a:pt x="4400550" y="0"/>
                </a:lnTo>
                <a:lnTo>
                  <a:pt x="5262791" y="0"/>
                </a:lnTo>
                <a:lnTo>
                  <a:pt x="5262791" y="478"/>
                </a:lnTo>
                <a:lnTo>
                  <a:pt x="8663110" y="478"/>
                </a:lnTo>
                <a:lnTo>
                  <a:pt x="7676422" y="2130951"/>
                </a:lnTo>
                <a:lnTo>
                  <a:pt x="4400550" y="2130951"/>
                </a:lnTo>
                <a:lnTo>
                  <a:pt x="4187970" y="2130951"/>
                </a:lnTo>
                <a:lnTo>
                  <a:pt x="1028700" y="2130951"/>
                </a:lnTo>
                <a:lnTo>
                  <a:pt x="819150" y="2130951"/>
                </a:lnTo>
                <a:lnTo>
                  <a:pt x="0" y="2130951"/>
                </a:lnTo>
                <a:close/>
              </a:path>
            </a:pathLst>
          </a:custGeom>
          <a:solidFill>
            <a:srgbClr val="E496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EC6EF0-D060-48FE-9827-58403C2B00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958" y="643467"/>
            <a:ext cx="2283460" cy="2624667"/>
          </a:xfrm>
          <a:prstGeom prst="rect">
            <a:avLst/>
          </a:prstGeom>
        </p:spPr>
      </p:pic>
      <p:sp>
        <p:nvSpPr>
          <p:cNvPr id="12" name="Freeform 18">
            <a:extLst>
              <a:ext uri="{FF2B5EF4-FFF2-40B4-BE49-F238E27FC236}">
                <a16:creationId xmlns:a16="http://schemas.microsoft.com/office/drawing/2014/main" id="{C15229F3-7A2E-4558-98FE-7A5F69409D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683319"/>
            <a:ext cx="6516874" cy="2174681"/>
          </a:xfrm>
          <a:custGeom>
            <a:avLst/>
            <a:gdLst>
              <a:gd name="connsiteX0" fmla="*/ 0 w 6516874"/>
              <a:gd name="connsiteY0" fmla="*/ 0 h 2174681"/>
              <a:gd name="connsiteX1" fmla="*/ 819150 w 6516874"/>
              <a:gd name="connsiteY1" fmla="*/ 0 h 2174681"/>
              <a:gd name="connsiteX2" fmla="*/ 1038225 w 6516874"/>
              <a:gd name="connsiteY2" fmla="*/ 0 h 2174681"/>
              <a:gd name="connsiteX3" fmla="*/ 6516874 w 6516874"/>
              <a:gd name="connsiteY3" fmla="*/ 0 h 2174681"/>
              <a:gd name="connsiteX4" fmla="*/ 5509712 w 6516874"/>
              <a:gd name="connsiteY4" fmla="*/ 2174681 h 2174681"/>
              <a:gd name="connsiteX5" fmla="*/ 1038225 w 6516874"/>
              <a:gd name="connsiteY5" fmla="*/ 2174681 h 2174681"/>
              <a:gd name="connsiteX6" fmla="*/ 947987 w 6516874"/>
              <a:gd name="connsiteY6" fmla="*/ 2174681 h 2174681"/>
              <a:gd name="connsiteX7" fmla="*/ 819150 w 6516874"/>
              <a:gd name="connsiteY7" fmla="*/ 2174681 h 2174681"/>
              <a:gd name="connsiteX8" fmla="*/ 0 w 6516874"/>
              <a:gd name="connsiteY8" fmla="*/ 2174681 h 2174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16874" h="2174681">
                <a:moveTo>
                  <a:pt x="0" y="0"/>
                </a:moveTo>
                <a:lnTo>
                  <a:pt x="819150" y="0"/>
                </a:lnTo>
                <a:lnTo>
                  <a:pt x="1038225" y="0"/>
                </a:lnTo>
                <a:lnTo>
                  <a:pt x="6516874" y="0"/>
                </a:lnTo>
                <a:lnTo>
                  <a:pt x="5509712" y="2174681"/>
                </a:lnTo>
                <a:lnTo>
                  <a:pt x="1038225" y="2174681"/>
                </a:lnTo>
                <a:lnTo>
                  <a:pt x="947987" y="2174681"/>
                </a:lnTo>
                <a:lnTo>
                  <a:pt x="819150" y="2174681"/>
                </a:lnTo>
                <a:lnTo>
                  <a:pt x="0" y="2174681"/>
                </a:lnTo>
                <a:close/>
              </a:path>
            </a:pathLst>
          </a:custGeom>
          <a:solidFill>
            <a:srgbClr val="4A4A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05B547-854C-420F-945D-D67C22D0DC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9549" y="4363076"/>
            <a:ext cx="4040717" cy="1080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1610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0C114-EEBE-49E0-BDD4-454FB40EF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ZA" b="1" dirty="0"/>
              <a:t>Overcoming Procrastination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C1D911-5337-4FCF-94A8-175D4C5808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015734"/>
            <a:ext cx="7291667" cy="4652352"/>
          </a:xfrm>
        </p:spPr>
        <p:txBody>
          <a:bodyPr anchor="ctr">
            <a:normAutofit/>
          </a:bodyPr>
          <a:lstStyle/>
          <a:p>
            <a:pPr lvl="1">
              <a:buClr>
                <a:srgbClr val="E4961A"/>
              </a:buClr>
            </a:pPr>
            <a:r>
              <a:rPr lang="en-ZA" sz="1600" dirty="0"/>
              <a:t>Procrastination – we know what we want to do, but something gets in the way. An emotional problem that gets in the way. A conscious decision to delay. The instant gratification monkey. Procrastination is caused by tasks that evoke feelings of boredom, anxiety or stress. </a:t>
            </a:r>
          </a:p>
          <a:p>
            <a:pPr lvl="1">
              <a:buClr>
                <a:srgbClr val="E4961A"/>
              </a:buClr>
            </a:pPr>
            <a:r>
              <a:rPr lang="en-ZA" sz="1600" dirty="0"/>
              <a:t>The procrastination loop: Put off starting work because “I don’t feel like it” → feel guilty and stressed → not in a good mood to start working → delay again </a:t>
            </a:r>
          </a:p>
          <a:p>
            <a:pPr lvl="1">
              <a:buClr>
                <a:srgbClr val="E4961A"/>
              </a:buClr>
            </a:pPr>
            <a:r>
              <a:rPr lang="en-ZA" sz="1600" dirty="0"/>
              <a:t>Overcoming procrastination – shift your mindset from a logical time management problem to an emotion management one. </a:t>
            </a:r>
          </a:p>
          <a:p>
            <a:pPr lvl="3">
              <a:buClr>
                <a:srgbClr val="E4961A"/>
              </a:buClr>
            </a:pPr>
            <a:r>
              <a:rPr lang="en-ZA" sz="1600" dirty="0"/>
              <a:t>Step 1. You can’t change the past. Forgive yourself for procrastinating previously.</a:t>
            </a:r>
          </a:p>
          <a:p>
            <a:pPr lvl="3">
              <a:buClr>
                <a:srgbClr val="E4961A"/>
              </a:buClr>
            </a:pPr>
            <a:r>
              <a:rPr lang="en-ZA" sz="1600" dirty="0"/>
              <a:t>Step 2. Break your goals and tasks down into smaller chunks. Smaller goals are easier to achieve. Success leads to success. Ask yourself “what is the smallest step I can take to move this forward?”</a:t>
            </a:r>
          </a:p>
          <a:p>
            <a:pPr lvl="3">
              <a:buClr>
                <a:srgbClr val="E4961A"/>
              </a:buClr>
            </a:pPr>
            <a:r>
              <a:rPr lang="en-ZA" sz="1600" dirty="0"/>
              <a:t>Step 3. Use the 5-minute rule to cross the procrastination threshold. If you don’t want to do something make a deal with yourself to do at least 5 minutes of it.</a:t>
            </a:r>
          </a:p>
          <a:p>
            <a:pPr lvl="3">
              <a:buClr>
                <a:srgbClr val="E4961A"/>
              </a:buClr>
            </a:pPr>
            <a:r>
              <a:rPr lang="en-ZA" sz="1600" dirty="0"/>
              <a:t>Step 4. Track your progress to stay motivated and push through</a:t>
            </a:r>
          </a:p>
          <a:p>
            <a:pPr>
              <a:buClr>
                <a:srgbClr val="E4961A"/>
              </a:buClr>
            </a:pPr>
            <a:endParaRPr lang="en-ZA" sz="1300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6B9D198-D4E4-4CB6-BEE2-54E9BE6EB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164091" y="2162236"/>
            <a:ext cx="1993686" cy="2533528"/>
            <a:chOff x="7807230" y="2012810"/>
            <a:chExt cx="3251252" cy="3459865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34CAB50-ADBF-4507-BD9E-118CC0FFFC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0" y="2012810"/>
              <a:ext cx="3251252" cy="3459865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1905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18">
              <a:extLst>
                <a:ext uri="{FF2B5EF4-FFF2-40B4-BE49-F238E27FC236}">
                  <a16:creationId xmlns:a16="http://schemas.microsoft.com/office/drawing/2014/main" id="{F175122F-0AD8-477D-8078-E8D1BBB04C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1" y="2026142"/>
              <a:ext cx="3251250" cy="3440203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76200" cmpd="sng">
              <a:solidFill>
                <a:srgbClr val="2D2D2D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w="38100" h="38100"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A0EE5765-012A-4E45-BBEF-5908BC6B28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5" r="-2" b="-2"/>
          <a:stretch/>
        </p:blipFill>
        <p:spPr>
          <a:xfrm>
            <a:off x="9279020" y="2280662"/>
            <a:ext cx="1771438" cy="2292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3503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FCCE2-502F-4AB4-8235-8B10992AF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428" y="627564"/>
            <a:ext cx="7474172" cy="1325563"/>
          </a:xfrm>
        </p:spPr>
        <p:txBody>
          <a:bodyPr>
            <a:normAutofit/>
          </a:bodyPr>
          <a:lstStyle/>
          <a:p>
            <a:r>
              <a:rPr lang="en-ZA" b="1" dirty="0"/>
              <a:t>What are Habits?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6C6526-7934-47B9-BC7D-F3DD9E8AA7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429" y="2278173"/>
            <a:ext cx="6467867" cy="4579827"/>
          </a:xfrm>
        </p:spPr>
        <p:txBody>
          <a:bodyPr anchor="ctr">
            <a:normAutofit/>
          </a:bodyPr>
          <a:lstStyle/>
          <a:p>
            <a:pPr lvl="0"/>
            <a:r>
              <a:rPr lang="en-ZA" sz="1800" dirty="0"/>
              <a:t>Cue → Action → Reward</a:t>
            </a:r>
          </a:p>
          <a:p>
            <a:pPr lvl="0"/>
            <a:r>
              <a:rPr lang="en-ZA" sz="1800" dirty="0"/>
              <a:t>When I see CUE, I will do ROUTINE in order to get a REWARD. A positive reward creates a positive feedback loop that tells your brain to do the same actions the next time the cue occurs. Once you go through this loop a few times, you’ll stop thinking about it and you’ll act automatically. </a:t>
            </a:r>
          </a:p>
          <a:p>
            <a:pPr lvl="0"/>
            <a:r>
              <a:rPr lang="en-ZA" sz="1800" dirty="0"/>
              <a:t>Habits are built on choice, but sustained through consistency</a:t>
            </a:r>
          </a:p>
          <a:p>
            <a:pPr lvl="0"/>
            <a:r>
              <a:rPr lang="en-ZA" sz="1800" dirty="0"/>
              <a:t>replace habits rather than stop them</a:t>
            </a:r>
          </a:p>
          <a:p>
            <a:pPr lvl="0"/>
            <a:r>
              <a:rPr lang="en-ZA" sz="1800" dirty="0"/>
              <a:t>buddy system</a:t>
            </a:r>
          </a:p>
          <a:p>
            <a:pPr lvl="0"/>
            <a:r>
              <a:rPr lang="en-ZA" sz="1800" dirty="0"/>
              <a:t>A Keystone Habit is an action or behaviour that sets off a chain reaction that encourages you to build other healthy habits without trying. Treat overall action plan as a keystone habit.</a:t>
            </a:r>
          </a:p>
          <a:p>
            <a:endParaRPr lang="en-ZA" sz="15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E496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F336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EB3F51-5580-46C5-97B8-04D40567B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8282" y="2857501"/>
            <a:ext cx="994408" cy="114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82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6C20283-73E0-40EC-8AD8-057F581F6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28">
            <a:extLst>
              <a:ext uri="{FF2B5EF4-FFF2-40B4-BE49-F238E27FC236}">
                <a16:creationId xmlns:a16="http://schemas.microsoft.com/office/drawing/2014/main" id="{3FCC729B-E528-40C3-82D3-BA4375575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60120" y="0"/>
            <a:ext cx="11218661" cy="6858000"/>
          </a:xfrm>
          <a:custGeom>
            <a:avLst/>
            <a:gdLst>
              <a:gd name="connsiteX0" fmla="*/ 0 w 11218661"/>
              <a:gd name="connsiteY0" fmla="*/ 0 h 6858000"/>
              <a:gd name="connsiteX1" fmla="*/ 8042507 w 11218661"/>
              <a:gd name="connsiteY1" fmla="*/ 0 h 6858000"/>
              <a:gd name="connsiteX2" fmla="*/ 11218661 w 11218661"/>
              <a:gd name="connsiteY2" fmla="*/ 6858000 h 6858000"/>
              <a:gd name="connsiteX3" fmla="*/ 0 w 11218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661" h="6858000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 26">
            <a:extLst>
              <a:ext uri="{FF2B5EF4-FFF2-40B4-BE49-F238E27FC236}">
                <a16:creationId xmlns:a16="http://schemas.microsoft.com/office/drawing/2014/main" id="{58F1FB8D-1842-4A04-998D-6CF047AB2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420248" y="0"/>
            <a:ext cx="10771752" cy="6858000"/>
          </a:xfrm>
          <a:custGeom>
            <a:avLst/>
            <a:gdLst>
              <a:gd name="connsiteX0" fmla="*/ 0 w 10771752"/>
              <a:gd name="connsiteY0" fmla="*/ 0 h 6858000"/>
              <a:gd name="connsiteX1" fmla="*/ 7595598 w 10771752"/>
              <a:gd name="connsiteY1" fmla="*/ 0 h 6858000"/>
              <a:gd name="connsiteX2" fmla="*/ 10771752 w 10771752"/>
              <a:gd name="connsiteY2" fmla="*/ 6858000 h 6858000"/>
              <a:gd name="connsiteX3" fmla="*/ 0 w 107717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1752" h="6858000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179534-5656-44C4-8795-2CAAB0E1D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4039" y="365125"/>
            <a:ext cx="7164493" cy="1325563"/>
          </a:xfrm>
        </p:spPr>
        <p:txBody>
          <a:bodyPr>
            <a:normAutofit/>
          </a:bodyPr>
          <a:lstStyle/>
          <a:p>
            <a:r>
              <a:rPr lang="en-ZA" b="1" dirty="0"/>
              <a:t>Tips to Create Habits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8C7996-7F71-4998-B6BF-717C455FAE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" y="1459819"/>
            <a:ext cx="3425957" cy="393788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0186EF-85D6-4FBB-9EF3-FF9AF15B39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7515" y="2022601"/>
            <a:ext cx="7161017" cy="4154361"/>
          </a:xfrm>
        </p:spPr>
        <p:txBody>
          <a:bodyPr>
            <a:normAutofit/>
          </a:bodyPr>
          <a:lstStyle/>
          <a:p>
            <a:pPr lvl="1"/>
            <a:r>
              <a:rPr lang="en-ZA" sz="2000" dirty="0"/>
              <a:t>Schedule your Reminder. </a:t>
            </a:r>
            <a:r>
              <a:rPr lang="en-ZA" sz="2000" dirty="0" err="1"/>
              <a:t>Eg.</a:t>
            </a:r>
            <a:r>
              <a:rPr lang="en-ZA" sz="2000" dirty="0"/>
              <a:t> Every day at 7 am.</a:t>
            </a:r>
          </a:p>
          <a:p>
            <a:pPr lvl="1"/>
            <a:r>
              <a:rPr lang="en-ZA" sz="2000" dirty="0"/>
              <a:t>Create “if – then” statements. </a:t>
            </a:r>
            <a:r>
              <a:rPr lang="en-ZA" sz="2000" dirty="0" err="1"/>
              <a:t>Eg.</a:t>
            </a:r>
            <a:r>
              <a:rPr lang="en-ZA" sz="2000" dirty="0"/>
              <a:t> If it is lunch time</a:t>
            </a:r>
          </a:p>
          <a:p>
            <a:pPr lvl="1"/>
            <a:r>
              <a:rPr lang="en-ZA" sz="2000" dirty="0"/>
              <a:t>Make your Routine as easy to do as possible. Start small and over time build up to the required level.</a:t>
            </a:r>
          </a:p>
          <a:p>
            <a:pPr lvl="1"/>
            <a:r>
              <a:rPr lang="en-ZA" sz="2000" dirty="0"/>
              <a:t>Eliminate all other options. It’s still a choice until it becomes a habit. Make the Routine the best option and the only option</a:t>
            </a:r>
          </a:p>
          <a:p>
            <a:pPr lvl="1"/>
            <a:r>
              <a:rPr lang="en-ZA" sz="2000" dirty="0"/>
              <a:t>Stick to your schedule</a:t>
            </a:r>
          </a:p>
          <a:p>
            <a:pPr lvl="1"/>
            <a:r>
              <a:rPr lang="en-ZA" sz="2000" dirty="0"/>
              <a:t>Using reviews, feedback and tools to track your progress.  </a:t>
            </a:r>
          </a:p>
          <a:p>
            <a:pPr lvl="1"/>
            <a:r>
              <a:rPr lang="en-ZA" sz="2000" dirty="0"/>
              <a:t>Feedback loops.</a:t>
            </a:r>
          </a:p>
          <a:p>
            <a:pPr lvl="1"/>
            <a:r>
              <a:rPr lang="en-ZA" sz="2000" dirty="0"/>
              <a:t>Weekly and monthly reviews. </a:t>
            </a:r>
          </a:p>
          <a:p>
            <a:pPr lvl="1"/>
            <a:r>
              <a:rPr lang="en-ZA" sz="2000" dirty="0"/>
              <a:t>Tools to track your actions</a:t>
            </a:r>
          </a:p>
        </p:txBody>
      </p:sp>
    </p:spTree>
    <p:extLst>
      <p:ext uri="{BB962C8B-B14F-4D97-AF65-F5344CB8AC3E}">
        <p14:creationId xmlns:p14="http://schemas.microsoft.com/office/powerpoint/2010/main" val="33500422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5E86C-5EA8-4A2F-AE88-25CF84C7C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en-ZA" sz="4100" b="1" dirty="0"/>
              <a:t>Common Mistakes that can Break Good Habits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671397-A907-47AA-BF03-492FAFB281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3" r="5383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F3360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C5EFD5-9539-49D7-9286-98F7A10869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pPr lvl="1"/>
            <a:r>
              <a:rPr lang="en-ZA" sz="2000" dirty="0"/>
              <a:t>Focusing too much on the end goal. Rather think about the actions you’re taking than where you are going</a:t>
            </a:r>
          </a:p>
          <a:p>
            <a:pPr lvl="1"/>
            <a:r>
              <a:rPr lang="en-ZA" sz="2000" dirty="0"/>
              <a:t>Taking on too much at once. Taking on too much gives you an easy excuse to put off the behaviours you’re trying to make routine</a:t>
            </a:r>
          </a:p>
          <a:p>
            <a:pPr lvl="1"/>
            <a:r>
              <a:rPr lang="en-ZA" sz="2000" dirty="0"/>
              <a:t>Procrastinating before we even trigger our habit. </a:t>
            </a:r>
          </a:p>
          <a:p>
            <a:pPr lvl="1"/>
            <a:r>
              <a:rPr lang="en-ZA" sz="2000" dirty="0"/>
              <a:t>Creating a deadline, not a schedule. Don’t set deadlines for building habits, commit to a schedule.</a:t>
            </a:r>
          </a:p>
          <a:p>
            <a:pPr lvl="1"/>
            <a:r>
              <a:rPr lang="en-ZA" sz="2000" dirty="0"/>
              <a:t>Not being excited enough about the reward. To build a habit that lasts, your brain needs to start expecting and anticipating the reward.</a:t>
            </a:r>
          </a:p>
          <a:p>
            <a:endParaRPr lang="en-ZA" sz="2000" dirty="0"/>
          </a:p>
        </p:txBody>
      </p:sp>
    </p:spTree>
    <p:extLst>
      <p:ext uri="{BB962C8B-B14F-4D97-AF65-F5344CB8AC3E}">
        <p14:creationId xmlns:p14="http://schemas.microsoft.com/office/powerpoint/2010/main" val="36070588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3D9B9-1377-4735-8B13-540E861E2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anchor="b">
            <a:normAutofit/>
          </a:bodyPr>
          <a:lstStyle/>
          <a:p>
            <a:r>
              <a:rPr lang="en-ZA" b="1" dirty="0"/>
              <a:t>How to get back on track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9B7FDC9-F0CE-43A7-9F2A-83DD09DC3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7B812C12-56D4-41CA-AA73-1341F1C720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533" y="2811104"/>
            <a:ext cx="2547459" cy="292811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CB1C6-5FD0-4F4C-908B-1B91221E7B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5354" y="2682433"/>
            <a:ext cx="6282169" cy="3215749"/>
          </a:xfrm>
        </p:spPr>
        <p:txBody>
          <a:bodyPr>
            <a:normAutofit/>
          </a:bodyPr>
          <a:lstStyle/>
          <a:p>
            <a:pPr lvl="1"/>
            <a:r>
              <a:rPr lang="en-ZA" dirty="0"/>
              <a:t>Find an accountability partner</a:t>
            </a:r>
          </a:p>
          <a:p>
            <a:pPr lvl="1"/>
            <a:r>
              <a:rPr lang="en-ZA" dirty="0"/>
              <a:t>Don’t fantasize about the end result. Rather visualize doing the work.</a:t>
            </a:r>
          </a:p>
          <a:p>
            <a:pPr lvl="1"/>
            <a:r>
              <a:rPr lang="en-ZA" dirty="0"/>
              <a:t>Create a supportive environment. </a:t>
            </a:r>
          </a:p>
          <a:p>
            <a:pPr lvl="1"/>
            <a:r>
              <a:rPr lang="en-ZA" dirty="0"/>
              <a:t>Write your habits down on the calendar. </a:t>
            </a:r>
          </a:p>
          <a:p>
            <a:pPr lvl="1"/>
            <a:r>
              <a:rPr lang="en-ZA" dirty="0"/>
              <a:t>If you can’t do your habit just do something.</a:t>
            </a:r>
          </a:p>
          <a:p>
            <a:endParaRPr lang="en-ZA" sz="2400" dirty="0"/>
          </a:p>
        </p:txBody>
      </p:sp>
    </p:spTree>
    <p:extLst>
      <p:ext uri="{BB962C8B-B14F-4D97-AF65-F5344CB8AC3E}">
        <p14:creationId xmlns:p14="http://schemas.microsoft.com/office/powerpoint/2010/main" val="1587960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50163-420A-4DB6-A5C8-198F6F654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/>
              <a:t>The Science of a Successful Creativity and Innovation Workshop </a:t>
            </a: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568B2796-F8B1-46E6-85BA-849F75251C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0293611"/>
              </p:ext>
            </p:extLst>
          </p:nvPr>
        </p:nvGraphicFramePr>
        <p:xfrm>
          <a:off x="1210615" y="2067339"/>
          <a:ext cx="9427334" cy="48028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42096">
                  <a:extLst>
                    <a:ext uri="{9D8B030D-6E8A-4147-A177-3AD203B41FA5}">
                      <a16:colId xmlns:a16="http://schemas.microsoft.com/office/drawing/2014/main" val="3476796019"/>
                    </a:ext>
                  </a:extLst>
                </a:gridCol>
                <a:gridCol w="3142096">
                  <a:extLst>
                    <a:ext uri="{9D8B030D-6E8A-4147-A177-3AD203B41FA5}">
                      <a16:colId xmlns:a16="http://schemas.microsoft.com/office/drawing/2014/main" val="3929071817"/>
                    </a:ext>
                  </a:extLst>
                </a:gridCol>
                <a:gridCol w="3143142">
                  <a:extLst>
                    <a:ext uri="{9D8B030D-6E8A-4147-A177-3AD203B41FA5}">
                      <a16:colId xmlns:a16="http://schemas.microsoft.com/office/drawing/2014/main" val="1281848113"/>
                    </a:ext>
                  </a:extLst>
                </a:gridCol>
              </a:tblGrid>
              <a:tr h="21682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CREATIVITY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Z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INNOVATION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90619956"/>
                  </a:ext>
                </a:extLst>
              </a:tr>
              <a:tr h="3136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</a:rPr>
                        <a:t>LEGO® SERIOUS FUN </a:t>
                      </a:r>
                      <a:endParaRPr lang="en-ZA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 dirty="0">
                          <a:effectLst/>
                        </a:rPr>
                        <a:t>LEGO® SERIOUS PLAY™ </a:t>
                      </a:r>
                      <a:endParaRPr lang="en-ZA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 dirty="0">
                          <a:effectLst/>
                        </a:rPr>
                        <a:t>COVENANT</a:t>
                      </a:r>
                      <a:endParaRPr lang="en-ZA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51509341"/>
                  </a:ext>
                </a:extLst>
              </a:tr>
              <a:tr h="6419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</a:rPr>
                        <a:t>Shared Bond + Shared Point of View  = Shared Action </a:t>
                      </a:r>
                      <a:endParaRPr lang="en-ZA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 dirty="0">
                          <a:effectLst/>
                        </a:rPr>
                        <a:t>Shared Bond + Shared Point of View  = Shared Action</a:t>
                      </a:r>
                      <a:endParaRPr lang="en-ZA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 dirty="0">
                          <a:effectLst/>
                        </a:rPr>
                        <a:t>Shared Bond + Shared Point of View  = Shared Action</a:t>
                      </a:r>
                      <a:endParaRPr lang="en-ZA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2519438"/>
                  </a:ext>
                </a:extLst>
              </a:tr>
              <a:tr h="12983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</a:rPr>
                        <a:t>A Shared Bond is a mutual, positive emotional bond between the team members</a:t>
                      </a:r>
                      <a:endParaRPr lang="en-ZA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 dirty="0">
                          <a:effectLst/>
                        </a:rPr>
                        <a:t>A Shared Point of View is an agreed objective amongst the team members</a:t>
                      </a:r>
                      <a:endParaRPr lang="en-ZA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>
                          <a:effectLst/>
                        </a:rPr>
                        <a:t>Shared Action is complementary action taken by the team members to achieve their shared objective </a:t>
                      </a:r>
                      <a:endParaRPr lang="en-ZA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9552960"/>
                  </a:ext>
                </a:extLst>
              </a:tr>
              <a:tr h="9701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</a:rPr>
                        <a:t>Fun + Play = Bonding</a:t>
                      </a:r>
                      <a:endParaRPr lang="en-ZA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 dirty="0">
                          <a:effectLst/>
                        </a:rPr>
                        <a:t>Bonding + Committed Consensus = Intent</a:t>
                      </a:r>
                      <a:endParaRPr lang="en-ZA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 dirty="0">
                          <a:effectLst/>
                        </a:rPr>
                        <a:t>Intent + Action Plan = Cooperative Habitual Behaviour</a:t>
                      </a:r>
                      <a:endParaRPr lang="en-ZA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68293105"/>
                  </a:ext>
                </a:extLst>
              </a:tr>
              <a:tr h="12983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</a:rPr>
                        <a:t>Mutual Attraction/Pygmalion Effect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>
                          <a:effectLst/>
                        </a:rPr>
                        <a:t>Experiential Learning </a:t>
                      </a:r>
                      <a:endParaRPr lang="en-ZA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 dirty="0">
                          <a:effectLst/>
                        </a:rPr>
                        <a:t>Participation → involvement → belonging → contribution → commitment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 dirty="0">
                          <a:effectLst/>
                        </a:rPr>
                        <a:t> </a:t>
                      </a:r>
                      <a:endParaRPr lang="en-ZA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 dirty="0">
                          <a:effectLst/>
                        </a:rPr>
                        <a:t>Habit Formation –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 dirty="0">
                          <a:effectLst/>
                        </a:rPr>
                        <a:t>Cue → Activity → Reward</a:t>
                      </a:r>
                      <a:endParaRPr lang="en-ZA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60115703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C011DA27-DBC8-428A-B970-1AA747FE85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7111" y="60867"/>
            <a:ext cx="1533378" cy="1764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2872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FCB20-1058-4C80-BD59-961C0744A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/>
              <a:t>The Science of a Successful Creativity and Innovation Workshop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3DDF6F6-41E6-4CF0-81CF-F1AA55906A8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0714519"/>
              </p:ext>
            </p:extLst>
          </p:nvPr>
        </p:nvGraphicFramePr>
        <p:xfrm>
          <a:off x="1184857" y="1996225"/>
          <a:ext cx="9440214" cy="47875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46389">
                  <a:extLst>
                    <a:ext uri="{9D8B030D-6E8A-4147-A177-3AD203B41FA5}">
                      <a16:colId xmlns:a16="http://schemas.microsoft.com/office/drawing/2014/main" val="2594835833"/>
                    </a:ext>
                  </a:extLst>
                </a:gridCol>
                <a:gridCol w="3146389">
                  <a:extLst>
                    <a:ext uri="{9D8B030D-6E8A-4147-A177-3AD203B41FA5}">
                      <a16:colId xmlns:a16="http://schemas.microsoft.com/office/drawing/2014/main" val="3297049042"/>
                    </a:ext>
                  </a:extLst>
                </a:gridCol>
                <a:gridCol w="3147436">
                  <a:extLst>
                    <a:ext uri="{9D8B030D-6E8A-4147-A177-3AD203B41FA5}">
                      <a16:colId xmlns:a16="http://schemas.microsoft.com/office/drawing/2014/main" val="882048513"/>
                    </a:ext>
                  </a:extLst>
                </a:gridCol>
              </a:tblGrid>
              <a:tr h="270099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CREATIVITY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Z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INNOVATION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067035"/>
                  </a:ext>
                </a:extLst>
              </a:tr>
              <a:tr h="2700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</a:rPr>
                        <a:t>LEGO® SERIOUS FUN </a:t>
                      </a:r>
                      <a:endParaRPr lang="en-ZA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>
                          <a:effectLst/>
                        </a:rPr>
                        <a:t>LEGO® SERIOUS PLAY™ </a:t>
                      </a:r>
                      <a:endParaRPr lang="en-ZA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 dirty="0">
                          <a:effectLst/>
                        </a:rPr>
                        <a:t>COVENANT</a:t>
                      </a:r>
                      <a:endParaRPr lang="en-ZA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3558277"/>
                  </a:ext>
                </a:extLst>
              </a:tr>
              <a:tr h="42265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</a:rPr>
                        <a:t>Working at the Individual Human level more than the Social level </a:t>
                      </a:r>
                    </a:p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ZA" sz="1800" dirty="0">
                          <a:effectLst/>
                        </a:rPr>
                        <a:t>Basic Human Nature</a:t>
                      </a:r>
                    </a:p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ZA" sz="1800" dirty="0">
                          <a:effectLst/>
                        </a:rPr>
                        <a:t>Fun </a:t>
                      </a:r>
                    </a:p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ZA" sz="1800" dirty="0">
                          <a:effectLst/>
                        </a:rPr>
                        <a:t>Remove demographics</a:t>
                      </a:r>
                    </a:p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ZA" sz="1800" dirty="0">
                          <a:effectLst/>
                        </a:rPr>
                        <a:t>Competition </a:t>
                      </a:r>
                    </a:p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ZA" sz="1800" dirty="0">
                          <a:effectLst/>
                        </a:rPr>
                        <a:t>Include emotions</a:t>
                      </a:r>
                    </a:p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ZA" sz="1800" dirty="0">
                          <a:effectLst/>
                        </a:rPr>
                        <a:t>Realm of openness and honesty</a:t>
                      </a:r>
                    </a:p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ZA" sz="1800" dirty="0">
                          <a:effectLst/>
                        </a:rPr>
                        <a:t>Mutual Attraction/Pygmalion effect </a:t>
                      </a:r>
                    </a:p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ZA" sz="1800" dirty="0">
                          <a:effectLst/>
                        </a:rPr>
                        <a:t>Individual 1</a:t>
                      </a:r>
                      <a:r>
                        <a:rPr lang="en-ZA" sz="1800" baseline="30000" dirty="0">
                          <a:effectLst/>
                        </a:rPr>
                        <a:t>st</a:t>
                      </a:r>
                      <a:r>
                        <a:rPr lang="en-ZA" sz="1800" dirty="0">
                          <a:effectLst/>
                        </a:rPr>
                        <a:t> cause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</a:rPr>
                        <a:t> </a:t>
                      </a:r>
                      <a:endParaRPr lang="en-ZA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 dirty="0">
                          <a:effectLst/>
                        </a:rPr>
                        <a:t>Working at the Individual Human level more than the Social level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 dirty="0">
                          <a:effectLst/>
                        </a:rPr>
                        <a:t>+</a:t>
                      </a:r>
                    </a:p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ZA" sz="1800" b="1" dirty="0">
                          <a:effectLst/>
                        </a:rPr>
                        <a:t>Wisdom rather than Facts</a:t>
                      </a:r>
                    </a:p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ZA" sz="1800" b="1" dirty="0">
                          <a:effectLst/>
                        </a:rPr>
                        <a:t>Mental Association</a:t>
                      </a:r>
                    </a:p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ZA" sz="1800" b="1" dirty="0">
                          <a:effectLst/>
                        </a:rPr>
                        <a:t>Metaphorical Thinking</a:t>
                      </a:r>
                    </a:p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ZA" sz="1800" b="1" dirty="0">
                          <a:effectLst/>
                        </a:rPr>
                        <a:t>Storytelling </a:t>
                      </a: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 dirty="0">
                          <a:effectLst/>
                        </a:rPr>
                        <a:t> </a:t>
                      </a:r>
                      <a:endParaRPr lang="en-ZA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 dirty="0">
                          <a:effectLst/>
                        </a:rPr>
                        <a:t>Working at the Individual Human level more than the Social level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 dirty="0">
                          <a:effectLst/>
                        </a:rPr>
                        <a:t>+ </a:t>
                      </a:r>
                    </a:p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ZA" sz="1800" b="1" dirty="0">
                          <a:effectLst/>
                        </a:rPr>
                        <a:t>Future Oriented </a:t>
                      </a:r>
                    </a:p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ZA" sz="1800" b="1" dirty="0">
                          <a:effectLst/>
                        </a:rPr>
                        <a:t>Habitual Behaviour</a:t>
                      </a:r>
                    </a:p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ZA" sz="1800" b="1" dirty="0">
                          <a:effectLst/>
                        </a:rPr>
                        <a:t>Mental Causation  </a:t>
                      </a:r>
                      <a:endParaRPr lang="en-ZA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04889360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E6DC403D-A221-4FC4-990D-322D1A75C4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7111" y="60867"/>
            <a:ext cx="1533378" cy="1764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9060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3FD56-71A1-481B-BCF9-FC9160273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/>
              <a:t>The Science of a Successful Creativity and Innovation Workshop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DDF8130-F8BA-4709-BC37-364D350FC8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29846"/>
              </p:ext>
            </p:extLst>
          </p:nvPr>
        </p:nvGraphicFramePr>
        <p:xfrm>
          <a:off x="1197735" y="1867437"/>
          <a:ext cx="9697793" cy="55420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32239">
                  <a:extLst>
                    <a:ext uri="{9D8B030D-6E8A-4147-A177-3AD203B41FA5}">
                      <a16:colId xmlns:a16="http://schemas.microsoft.com/office/drawing/2014/main" val="777217824"/>
                    </a:ext>
                  </a:extLst>
                </a:gridCol>
                <a:gridCol w="3232239">
                  <a:extLst>
                    <a:ext uri="{9D8B030D-6E8A-4147-A177-3AD203B41FA5}">
                      <a16:colId xmlns:a16="http://schemas.microsoft.com/office/drawing/2014/main" val="3357243421"/>
                    </a:ext>
                  </a:extLst>
                </a:gridCol>
                <a:gridCol w="3233315">
                  <a:extLst>
                    <a:ext uri="{9D8B030D-6E8A-4147-A177-3AD203B41FA5}">
                      <a16:colId xmlns:a16="http://schemas.microsoft.com/office/drawing/2014/main" val="1944818045"/>
                    </a:ext>
                  </a:extLst>
                </a:gridCol>
              </a:tblGrid>
              <a:tr h="9166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ZA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CREATIVITY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Z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ZA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INNOVATION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65500529"/>
                  </a:ext>
                </a:extLst>
              </a:tr>
              <a:tr h="9166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ZA" sz="18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</a:rPr>
                        <a:t>LEGO® SERIOUS FUN </a:t>
                      </a:r>
                      <a:endParaRPr lang="en-ZA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ZA" sz="18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 dirty="0">
                          <a:effectLst/>
                        </a:rPr>
                        <a:t>LEGO® SERIOUS PLAY™ </a:t>
                      </a:r>
                      <a:endParaRPr lang="en-ZA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ZA" sz="18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 dirty="0">
                          <a:effectLst/>
                        </a:rPr>
                        <a:t>COVENANT</a:t>
                      </a:r>
                      <a:endParaRPr lang="en-ZA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65525901"/>
                  </a:ext>
                </a:extLst>
              </a:tr>
              <a:tr h="9166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ZA" sz="18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</a:rPr>
                        <a:t>Flow </a:t>
                      </a:r>
                      <a:endParaRPr lang="en-ZA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ZA" sz="18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 dirty="0">
                          <a:effectLst/>
                        </a:rPr>
                        <a:t>Flow</a:t>
                      </a:r>
                      <a:endParaRPr lang="en-ZA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ZA" sz="18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 dirty="0">
                          <a:effectLst/>
                        </a:rPr>
                        <a:t>Flow</a:t>
                      </a:r>
                      <a:endParaRPr lang="en-ZA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9118415"/>
                  </a:ext>
                </a:extLst>
              </a:tr>
              <a:tr h="9166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ZA" sz="18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</a:rPr>
                        <a:t>Mindfulness </a:t>
                      </a:r>
                      <a:endParaRPr lang="en-ZA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ZA" sz="18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 dirty="0">
                          <a:effectLst/>
                        </a:rPr>
                        <a:t>Mindfulness </a:t>
                      </a:r>
                      <a:endParaRPr lang="en-ZA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ZA" sz="18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 dirty="0">
                          <a:effectLst/>
                        </a:rPr>
                        <a:t>Mindfulness</a:t>
                      </a:r>
                      <a:endParaRPr lang="en-ZA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76347154"/>
                  </a:ext>
                </a:extLst>
              </a:tr>
              <a:tr h="18756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ZA" sz="18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</a:rPr>
                        <a:t>Intrinsic rather than Extrinsic Motivation </a:t>
                      </a:r>
                      <a:endParaRPr lang="en-ZA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ZA" sz="18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 dirty="0">
                          <a:effectLst/>
                        </a:rPr>
                        <a:t>Intrinsic rather than Extrinsic Motivation</a:t>
                      </a:r>
                      <a:endParaRPr lang="en-ZA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ZA" sz="18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 dirty="0">
                          <a:effectLst/>
                        </a:rPr>
                        <a:t>Intrinsic rather than Extrinsic Motivation</a:t>
                      </a:r>
                      <a:endParaRPr lang="en-ZA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61266225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BCC9FC11-10A4-486D-BE58-74AE9AF500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7111" y="60867"/>
            <a:ext cx="1533378" cy="1764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8478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C51D9-4F17-4971-BDD6-19CC611E6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/>
              <a:t>The Secrets of a Successful Creativity and Innovation Workshop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B7A4C36-FE74-41BB-95F5-4A9CE7FCDC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09869"/>
            <a:ext cx="10515600" cy="2867093"/>
          </a:xfrm>
        </p:spPr>
        <p:txBody>
          <a:bodyPr/>
          <a:lstStyle/>
          <a:p>
            <a:pPr lvl="0"/>
            <a:r>
              <a:rPr lang="en-ZA" dirty="0"/>
              <a:t>Create Fun - process managed incrementally; don’t interrupt or stop</a:t>
            </a:r>
          </a:p>
          <a:p>
            <a:pPr lvl="0"/>
            <a:r>
              <a:rPr lang="en-ZA" dirty="0"/>
              <a:t>Create Flow – observe delegates to be aware of proceedings; levels of behaviour, emotion and cognition; “When we played with LEGO®”</a:t>
            </a:r>
          </a:p>
          <a:p>
            <a:pPr lvl="0"/>
            <a:r>
              <a:rPr lang="en-ZA" dirty="0"/>
              <a:t>Encourage Humour – the lubricant </a:t>
            </a:r>
          </a:p>
          <a:p>
            <a:pPr lvl="0"/>
            <a:r>
              <a:rPr lang="en-ZA" dirty="0"/>
              <a:t>Ensure Respect for others - allow and encourage others to participate and access their individuality beyond their social roles</a:t>
            </a:r>
          </a:p>
          <a:p>
            <a:endParaRPr lang="en-ZA" dirty="0"/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AC55AE9A-FCE0-4726-9A69-DED0DFCCDF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522955"/>
              </p:ext>
            </p:extLst>
          </p:nvPr>
        </p:nvGraphicFramePr>
        <p:xfrm>
          <a:off x="1182616" y="1690688"/>
          <a:ext cx="9079607" cy="13001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26200">
                  <a:extLst>
                    <a:ext uri="{9D8B030D-6E8A-4147-A177-3AD203B41FA5}">
                      <a16:colId xmlns:a16="http://schemas.microsoft.com/office/drawing/2014/main" val="939793758"/>
                    </a:ext>
                  </a:extLst>
                </a:gridCol>
                <a:gridCol w="3026200">
                  <a:extLst>
                    <a:ext uri="{9D8B030D-6E8A-4147-A177-3AD203B41FA5}">
                      <a16:colId xmlns:a16="http://schemas.microsoft.com/office/drawing/2014/main" val="1401147757"/>
                    </a:ext>
                  </a:extLst>
                </a:gridCol>
                <a:gridCol w="3027207">
                  <a:extLst>
                    <a:ext uri="{9D8B030D-6E8A-4147-A177-3AD203B41FA5}">
                      <a16:colId xmlns:a16="http://schemas.microsoft.com/office/drawing/2014/main" val="2255028943"/>
                    </a:ext>
                  </a:extLst>
                </a:gridCol>
              </a:tblGrid>
              <a:tr h="321306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CREATIVITY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Z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INNOVATION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18393180"/>
                  </a:ext>
                </a:extLst>
              </a:tr>
              <a:tr h="3213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</a:rPr>
                        <a:t>LEGO® SERIOUS FUN </a:t>
                      </a:r>
                      <a:endParaRPr lang="en-ZA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 dirty="0">
                          <a:effectLst/>
                        </a:rPr>
                        <a:t>LEGO® SERIOUS PLAY™ </a:t>
                      </a:r>
                      <a:endParaRPr lang="en-ZA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 dirty="0">
                          <a:effectLst/>
                        </a:rPr>
                        <a:t>COVENANT</a:t>
                      </a:r>
                      <a:endParaRPr lang="en-ZA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38921840"/>
                  </a:ext>
                </a:extLst>
              </a:tr>
              <a:tr h="6574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</a:rPr>
                        <a:t>Instil a Shared Bond</a:t>
                      </a:r>
                      <a:endParaRPr lang="en-ZA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>
                          <a:effectLst/>
                        </a:rPr>
                        <a:t>Reach Committed Consensus</a:t>
                      </a:r>
                      <a:endParaRPr lang="en-ZA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 dirty="0">
                          <a:effectLst/>
                        </a:rPr>
                        <a:t>Turn Action Plan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 dirty="0">
                          <a:effectLst/>
                        </a:rPr>
                        <a:t>into a Covenant</a:t>
                      </a:r>
                      <a:endParaRPr lang="en-ZA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34643699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B3BF4F49-C7C3-49D9-BFA1-3D000EBF8D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7111" y="60867"/>
            <a:ext cx="1533378" cy="1764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4056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BF889-5E4B-4165-92EE-4DEDE679D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/>
              <a:t>The Secrets of a Successful Creativity and Innovation Workshop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41F5ED5-DA08-4F28-9734-D83A5E2E64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1277477"/>
              </p:ext>
            </p:extLst>
          </p:nvPr>
        </p:nvGraphicFramePr>
        <p:xfrm>
          <a:off x="1182616" y="1690688"/>
          <a:ext cx="9079607" cy="13001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26200">
                  <a:extLst>
                    <a:ext uri="{9D8B030D-6E8A-4147-A177-3AD203B41FA5}">
                      <a16:colId xmlns:a16="http://schemas.microsoft.com/office/drawing/2014/main" val="939793758"/>
                    </a:ext>
                  </a:extLst>
                </a:gridCol>
                <a:gridCol w="3026200">
                  <a:extLst>
                    <a:ext uri="{9D8B030D-6E8A-4147-A177-3AD203B41FA5}">
                      <a16:colId xmlns:a16="http://schemas.microsoft.com/office/drawing/2014/main" val="1401147757"/>
                    </a:ext>
                  </a:extLst>
                </a:gridCol>
                <a:gridCol w="3027207">
                  <a:extLst>
                    <a:ext uri="{9D8B030D-6E8A-4147-A177-3AD203B41FA5}">
                      <a16:colId xmlns:a16="http://schemas.microsoft.com/office/drawing/2014/main" val="2255028943"/>
                    </a:ext>
                  </a:extLst>
                </a:gridCol>
              </a:tblGrid>
              <a:tr h="321306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CREATIVITY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Z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INNOVATION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31390461"/>
                  </a:ext>
                </a:extLst>
              </a:tr>
              <a:tr h="3213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</a:rPr>
                        <a:t>LEGO® SERIOUS FUN </a:t>
                      </a:r>
                      <a:endParaRPr lang="en-ZA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 dirty="0">
                          <a:effectLst/>
                        </a:rPr>
                        <a:t>LEGO® SERIOUS PLAY™ </a:t>
                      </a:r>
                      <a:endParaRPr lang="en-ZA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 dirty="0">
                          <a:effectLst/>
                        </a:rPr>
                        <a:t>COVENANT</a:t>
                      </a:r>
                      <a:endParaRPr lang="en-ZA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38921840"/>
                  </a:ext>
                </a:extLst>
              </a:tr>
              <a:tr h="6574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</a:rPr>
                        <a:t>Instil a Shared Bond</a:t>
                      </a:r>
                      <a:endParaRPr lang="en-ZA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 dirty="0">
                          <a:effectLst/>
                        </a:rPr>
                        <a:t>Reach Committed Consensus</a:t>
                      </a:r>
                      <a:endParaRPr lang="en-ZA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 dirty="0">
                          <a:effectLst/>
                        </a:rPr>
                        <a:t>Turn Action Plan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 dirty="0">
                          <a:effectLst/>
                        </a:rPr>
                        <a:t>into a Covenant</a:t>
                      </a:r>
                      <a:endParaRPr lang="en-ZA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34643699"/>
                  </a:ext>
                </a:extLst>
              </a:tr>
            </a:tbl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CB9F93D-8252-4CFF-8850-E538745E6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284113"/>
            <a:ext cx="10515600" cy="2892850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ZA" dirty="0"/>
              <a:t>100% participation </a:t>
            </a:r>
          </a:p>
          <a:p>
            <a:pPr lvl="0"/>
            <a:r>
              <a:rPr lang="en-ZA" dirty="0"/>
              <a:t>The role of the facilitator </a:t>
            </a:r>
          </a:p>
          <a:p>
            <a:pPr lvl="1"/>
            <a:r>
              <a:rPr lang="en-ZA" dirty="0"/>
              <a:t>Multi-level thinking – past, present, future</a:t>
            </a:r>
          </a:p>
          <a:p>
            <a:pPr lvl="1"/>
            <a:r>
              <a:rPr lang="en-ZA" dirty="0"/>
              <a:t>Manage process, not in the process</a:t>
            </a:r>
          </a:p>
          <a:p>
            <a:pPr lvl="1"/>
            <a:r>
              <a:rPr lang="en-ZA" dirty="0"/>
              <a:t>Follow structure</a:t>
            </a:r>
          </a:p>
          <a:p>
            <a:pPr lvl="1"/>
            <a:r>
              <a:rPr lang="en-ZA" dirty="0"/>
              <a:t>Guide content</a:t>
            </a:r>
          </a:p>
          <a:p>
            <a:pPr lvl="1"/>
            <a:r>
              <a:rPr lang="en-ZA" dirty="0"/>
              <a:t>Create ambiance </a:t>
            </a:r>
          </a:p>
          <a:p>
            <a:pPr lvl="0"/>
            <a:r>
              <a:rPr lang="en-ZA" dirty="0"/>
              <a:t>Physical dimensions – team size, light, distance, physical closeness, noise interference, atmosphere, </a:t>
            </a:r>
          </a:p>
          <a:p>
            <a:pPr lvl="0"/>
            <a:r>
              <a:rPr lang="en-ZA" dirty="0"/>
              <a:t>Time allocation – do 1 thing well rather than many things badly</a:t>
            </a:r>
          </a:p>
          <a:p>
            <a:endParaRPr lang="en-Z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65C2DA-49D5-40C6-9E3C-07B2CA4408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7111" y="60867"/>
            <a:ext cx="1533378" cy="1764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065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0D436-8A5F-4E79-A6E2-029E287D9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>
            <a:normAutofit/>
          </a:bodyPr>
          <a:lstStyle/>
          <a:p>
            <a:r>
              <a:rPr lang="en-ZA" b="1" dirty="0"/>
              <a:t>Agenda</a:t>
            </a:r>
            <a:r>
              <a:rPr lang="en-ZA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F921C3-BBAF-4E2F-BCCA-29964D5063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279018"/>
            <a:ext cx="5314543" cy="3375920"/>
          </a:xfrm>
        </p:spPr>
        <p:txBody>
          <a:bodyPr anchor="t">
            <a:normAutofit/>
          </a:bodyPr>
          <a:lstStyle/>
          <a:p>
            <a:r>
              <a:rPr lang="en-ZA" sz="1500"/>
              <a:t>9:30 – 9:45   What are Creativity and Innovation? </a:t>
            </a:r>
          </a:p>
          <a:p>
            <a:r>
              <a:rPr lang="en-ZA" sz="1500"/>
              <a:t>9:45 – 10:45   Creating the Atmosphere to make Creativity Happen </a:t>
            </a:r>
          </a:p>
          <a:p>
            <a:r>
              <a:rPr lang="en-ZA" sz="1500"/>
              <a:t>10:45 – 11:00   Tea</a:t>
            </a:r>
          </a:p>
          <a:p>
            <a:r>
              <a:rPr lang="en-ZA" sz="1500"/>
              <a:t>11:00 – 13:00   Following a Methodology to make Creativity Happen </a:t>
            </a:r>
          </a:p>
          <a:p>
            <a:r>
              <a:rPr lang="en-ZA" sz="1500"/>
              <a:t>13:00 – 14: 30   Lunch and Prayers </a:t>
            </a:r>
          </a:p>
          <a:p>
            <a:r>
              <a:rPr lang="en-ZA" sz="1500"/>
              <a:t>14:30 – 15:15   Making Innovation Happen </a:t>
            </a:r>
          </a:p>
          <a:p>
            <a:r>
              <a:rPr lang="en-ZA" sz="1500"/>
              <a:t>15:15 – 15:30   Tea </a:t>
            </a:r>
          </a:p>
          <a:p>
            <a:r>
              <a:rPr lang="en-ZA" sz="1500"/>
              <a:t>15:30 – 17:00   The Science and Secrets of a Successful Creativity and Innovation Workshop  </a:t>
            </a:r>
          </a:p>
          <a:p>
            <a:endParaRPr lang="en-ZA" sz="150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61EB32-0B70-4B4A-9413-17AF85E067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93" r="3" b="3"/>
          <a:stretch/>
        </p:blipFill>
        <p:spPr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82800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32DEF-C209-4728-AC77-06CC54A3B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/>
              <a:t>The Secrets of a Successful Creativity and Innovation Workshop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654ADD6-AAF5-4B0C-9D40-A5492D1E36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9487450"/>
              </p:ext>
            </p:extLst>
          </p:nvPr>
        </p:nvGraphicFramePr>
        <p:xfrm>
          <a:off x="1209121" y="1690688"/>
          <a:ext cx="9079607" cy="13001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26200">
                  <a:extLst>
                    <a:ext uri="{9D8B030D-6E8A-4147-A177-3AD203B41FA5}">
                      <a16:colId xmlns:a16="http://schemas.microsoft.com/office/drawing/2014/main" val="939793758"/>
                    </a:ext>
                  </a:extLst>
                </a:gridCol>
                <a:gridCol w="3026200">
                  <a:extLst>
                    <a:ext uri="{9D8B030D-6E8A-4147-A177-3AD203B41FA5}">
                      <a16:colId xmlns:a16="http://schemas.microsoft.com/office/drawing/2014/main" val="1401147757"/>
                    </a:ext>
                  </a:extLst>
                </a:gridCol>
                <a:gridCol w="3027207">
                  <a:extLst>
                    <a:ext uri="{9D8B030D-6E8A-4147-A177-3AD203B41FA5}">
                      <a16:colId xmlns:a16="http://schemas.microsoft.com/office/drawing/2014/main" val="2255028943"/>
                    </a:ext>
                  </a:extLst>
                </a:gridCol>
              </a:tblGrid>
              <a:tr h="321306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CREATIVITY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ZA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INNOVATION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57697215"/>
                  </a:ext>
                </a:extLst>
              </a:tr>
              <a:tr h="3213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 dirty="0">
                          <a:effectLst/>
                        </a:rPr>
                        <a:t>LEGO® SERIOUS FUN </a:t>
                      </a:r>
                      <a:endParaRPr lang="en-ZA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 dirty="0">
                          <a:effectLst/>
                        </a:rPr>
                        <a:t>LEGO® SERIOUS PLAY™ </a:t>
                      </a:r>
                      <a:endParaRPr lang="en-ZA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 dirty="0">
                          <a:effectLst/>
                        </a:rPr>
                        <a:t>COVENANT</a:t>
                      </a:r>
                      <a:endParaRPr lang="en-ZA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38921840"/>
                  </a:ext>
                </a:extLst>
              </a:tr>
              <a:tr h="6574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 dirty="0">
                          <a:effectLst/>
                        </a:rPr>
                        <a:t>Instil a Shared Bond</a:t>
                      </a:r>
                      <a:endParaRPr lang="en-ZA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 dirty="0">
                          <a:effectLst/>
                        </a:rPr>
                        <a:t>Reach Committed Consensus</a:t>
                      </a:r>
                      <a:endParaRPr lang="en-ZA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b="1" dirty="0">
                          <a:effectLst/>
                        </a:rPr>
                        <a:t>Turn Action Plan into a Covenant</a:t>
                      </a:r>
                      <a:endParaRPr lang="en-ZA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34643699"/>
                  </a:ext>
                </a:extLst>
              </a:tr>
            </a:tbl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12DE938-DD74-4840-9F1D-7F2AC059C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284113"/>
            <a:ext cx="10515600" cy="2892850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ZA" dirty="0"/>
              <a:t>When using LEGO® SERIOUS PLAY™  </a:t>
            </a:r>
          </a:p>
          <a:p>
            <a:pPr lvl="1"/>
            <a:r>
              <a:rPr lang="en-ZA" dirty="0"/>
              <a:t>always facilitate a skills exercise 1</a:t>
            </a:r>
            <a:r>
              <a:rPr lang="en-ZA" baseline="30000" dirty="0"/>
              <a:t>st</a:t>
            </a:r>
            <a:r>
              <a:rPr lang="en-ZA" dirty="0"/>
              <a:t> </a:t>
            </a:r>
          </a:p>
          <a:p>
            <a:pPr lvl="1"/>
            <a:r>
              <a:rPr lang="en-ZA" dirty="0"/>
              <a:t>probing to elicit story of individual build – 3D LEGO®, represents, meaning, implication</a:t>
            </a:r>
          </a:p>
          <a:p>
            <a:pPr lvl="1"/>
            <a:r>
              <a:rPr lang="en-ZA" dirty="0"/>
              <a:t>tell story of the model built</a:t>
            </a:r>
          </a:p>
          <a:p>
            <a:pPr lvl="1"/>
            <a:r>
              <a:rPr lang="en-ZA" dirty="0"/>
              <a:t>record important proceedings – memory hook</a:t>
            </a:r>
          </a:p>
          <a:p>
            <a:pPr lvl="1"/>
            <a:r>
              <a:rPr lang="en-ZA" dirty="0"/>
              <a:t>always end off with a commitment to action </a:t>
            </a:r>
          </a:p>
          <a:p>
            <a:pPr lvl="0"/>
            <a:r>
              <a:rPr lang="en-ZA" dirty="0"/>
              <a:t>When developing Covenant – action planning, intrinsic motivation, procrastination, habit formulation </a:t>
            </a:r>
          </a:p>
          <a:p>
            <a:endParaRPr lang="en-Z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4A78FD-B18E-49A7-A44A-0A861F4C91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7111" y="60867"/>
            <a:ext cx="1533378" cy="1764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6407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11ABA-AE1A-4C70-A441-FBBDE4232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Vote for the LEGO® Dog that crossed the table in the most hilarious way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E1E709-C669-483D-936D-CA4375011E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/>
              <a:t>It will perform for you once more </a:t>
            </a:r>
          </a:p>
        </p:txBody>
      </p:sp>
    </p:spTree>
    <p:extLst>
      <p:ext uri="{BB962C8B-B14F-4D97-AF65-F5344CB8AC3E}">
        <p14:creationId xmlns:p14="http://schemas.microsoft.com/office/powerpoint/2010/main" val="2877937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FD38D-08B0-4CAB-85AD-0D444E0FB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260" y="785611"/>
            <a:ext cx="5992540" cy="1314853"/>
          </a:xfrm>
        </p:spPr>
        <p:txBody>
          <a:bodyPr anchor="b">
            <a:normAutofit/>
          </a:bodyPr>
          <a:lstStyle/>
          <a:p>
            <a:r>
              <a:rPr lang="en-ZA" sz="4000" b="1" dirty="0"/>
              <a:t>Contact Pete Smith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9C47CB-9526-4DD3-A069-C736148CC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4958" y="2743937"/>
            <a:ext cx="6147073" cy="3108424"/>
          </a:xfrm>
        </p:spPr>
        <p:txBody>
          <a:bodyPr>
            <a:normAutofit/>
          </a:bodyPr>
          <a:lstStyle/>
          <a:p>
            <a:r>
              <a:rPr lang="en-ZA" sz="2400" dirty="0">
                <a:hlinkClick r:id="rId2"/>
              </a:rPr>
              <a:t>pete@teamgel.co.za</a:t>
            </a:r>
            <a:endParaRPr lang="en-ZA" sz="2400" dirty="0"/>
          </a:p>
          <a:p>
            <a:r>
              <a:rPr lang="en-ZA" sz="2400" dirty="0">
                <a:hlinkClick r:id="rId3"/>
              </a:rPr>
              <a:t>www.teamgel.co.za</a:t>
            </a:r>
            <a:endParaRPr lang="en-ZA" sz="2400" dirty="0"/>
          </a:p>
          <a:p>
            <a:r>
              <a:rPr lang="en-ZA" sz="2400" dirty="0">
                <a:hlinkClick r:id="rId4"/>
              </a:rPr>
              <a:t>https://www.linkedin.com/in/legopetesmith/</a:t>
            </a:r>
            <a:endParaRPr lang="en-ZA" sz="2400" dirty="0"/>
          </a:p>
          <a:p>
            <a:r>
              <a:rPr lang="en-ZA" sz="2400" dirty="0"/>
              <a:t>(South Africa) 833207623</a:t>
            </a:r>
          </a:p>
          <a:p>
            <a:r>
              <a:rPr lang="en-ZA" sz="2400" dirty="0"/>
              <a:t>(South Africa) 11 4632894</a:t>
            </a:r>
          </a:p>
          <a:p>
            <a:endParaRPr lang="en-ZA" sz="2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5EE8969-963B-4684-B457-EC3E23FEE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-1"/>
            <a:ext cx="4654296" cy="6861717"/>
          </a:xfrm>
          <a:prstGeom prst="rect">
            <a:avLst/>
          </a:prstGeom>
          <a:solidFill>
            <a:srgbClr val="E496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ounded Rectangle 13">
            <a:extLst>
              <a:ext uri="{FF2B5EF4-FFF2-40B4-BE49-F238E27FC236}">
                <a16:creationId xmlns:a16="http://schemas.microsoft.com/office/drawing/2014/main" id="{FF6CD192-AEC2-4532-8B04-F02223764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655" y="986164"/>
            <a:ext cx="3373935" cy="4358546"/>
          </a:xfrm>
          <a:prstGeom prst="roundRect">
            <a:avLst>
              <a:gd name="adj" fmla="val 2462"/>
            </a:avLst>
          </a:prstGeom>
          <a:solidFill>
            <a:schemeClr val="bg1"/>
          </a:solidFill>
          <a:ln w="190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E59F88-CC4A-4629-B1AA-671CACB840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70" y="1649125"/>
            <a:ext cx="2679741" cy="3080162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D22D97A-9000-40A1-A671-A23DB8BF93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354983" y="2422200"/>
            <a:ext cx="548640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1268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79F96-0DE8-4009-8716-14ED2C5B5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428" y="627564"/>
            <a:ext cx="7474172" cy="1325563"/>
          </a:xfrm>
        </p:spPr>
        <p:txBody>
          <a:bodyPr>
            <a:normAutofit/>
          </a:bodyPr>
          <a:lstStyle/>
          <a:p>
            <a:r>
              <a:rPr lang="en-ZA" b="1" dirty="0"/>
              <a:t>Creativity and Innovation – what are they?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2AC58-0D5E-4030-8A63-ADAB368CD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429" y="2278173"/>
            <a:ext cx="6467867" cy="3450613"/>
          </a:xfrm>
        </p:spPr>
        <p:txBody>
          <a:bodyPr anchor="ctr">
            <a:normAutofit/>
          </a:bodyPr>
          <a:lstStyle/>
          <a:p>
            <a:r>
              <a:rPr lang="en-ZA" sz="2200" u="sng"/>
              <a:t>Creativity</a:t>
            </a:r>
            <a:r>
              <a:rPr lang="en-ZA" sz="2200"/>
              <a:t> is the use of imagination to create a new idea that has potential value. </a:t>
            </a:r>
          </a:p>
          <a:p>
            <a:endParaRPr lang="en-ZA" sz="2200"/>
          </a:p>
          <a:p>
            <a:r>
              <a:rPr lang="en-ZA" sz="2200" u="sng"/>
              <a:t>Innovation</a:t>
            </a:r>
            <a:r>
              <a:rPr lang="en-ZA" sz="2200"/>
              <a:t> is the process of transforming a creative idea into a reality that has value. </a:t>
            </a:r>
          </a:p>
          <a:p>
            <a:endParaRPr lang="en-ZA" sz="2200"/>
          </a:p>
          <a:p>
            <a:r>
              <a:rPr lang="en-ZA" sz="2200"/>
              <a:t>Creativity happens at the individual level not the social level. </a:t>
            </a:r>
          </a:p>
          <a:p>
            <a:r>
              <a:rPr lang="en-ZA" sz="2200"/>
              <a:t>Innovation happens at the social level</a:t>
            </a:r>
          </a:p>
          <a:p>
            <a:endParaRPr lang="en-ZA" sz="22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E496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F336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62BF98-8E9E-41B5-B6AB-010A9A9FA2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8282" y="2857501"/>
            <a:ext cx="994408" cy="114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399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C920C-0A9C-4B0F-9A59-9F9DFD76D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en-ZA" sz="4100" b="1"/>
              <a:t>Make Creativity and Innovation Happen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1EE375-98B3-4E66-92AC-522C9FE018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3" r="5383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F3360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213D7-4494-45B9-B4FE-68334106B8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en-ZA" sz="2400" dirty="0"/>
              <a:t>Create the Atmosphere for Creativity</a:t>
            </a:r>
          </a:p>
          <a:p>
            <a:r>
              <a:rPr lang="en-ZA" sz="2400" dirty="0"/>
              <a:t>Follow a Methodology for Creativity</a:t>
            </a:r>
          </a:p>
          <a:p>
            <a:r>
              <a:rPr lang="en-ZA" sz="2400" dirty="0"/>
              <a:t>Translate the Creation into a Shared Action Plan </a:t>
            </a:r>
          </a:p>
          <a:p>
            <a:r>
              <a:rPr lang="en-ZA" sz="2400" dirty="0"/>
              <a:t>Translate the Shared Action Plan into a Covenant</a:t>
            </a:r>
          </a:p>
          <a:p>
            <a:r>
              <a:rPr lang="en-ZA" sz="2400" dirty="0"/>
              <a:t>MAKE IT HAPPEN</a:t>
            </a:r>
          </a:p>
        </p:txBody>
      </p:sp>
    </p:spTree>
    <p:extLst>
      <p:ext uri="{BB962C8B-B14F-4D97-AF65-F5344CB8AC3E}">
        <p14:creationId xmlns:p14="http://schemas.microsoft.com/office/powerpoint/2010/main" val="51502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5954D-9800-4E8C-86A6-2782F4330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9269"/>
            <a:ext cx="10515600" cy="1809958"/>
          </a:xfrm>
        </p:spPr>
        <p:txBody>
          <a:bodyPr/>
          <a:lstStyle/>
          <a:p>
            <a:r>
              <a:rPr lang="en-ZA" b="1" dirty="0"/>
              <a:t>Making Creativity and Innovation HAPPEN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ACF6B6D-B805-4654-BAE2-3C912EF8F1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7140120"/>
              </p:ext>
            </p:extLst>
          </p:nvPr>
        </p:nvGraphicFramePr>
        <p:xfrm>
          <a:off x="1007164" y="1359384"/>
          <a:ext cx="9369285" cy="58106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8158">
                  <a:extLst>
                    <a:ext uri="{9D8B030D-6E8A-4147-A177-3AD203B41FA5}">
                      <a16:colId xmlns:a16="http://schemas.microsoft.com/office/drawing/2014/main" val="213107137"/>
                    </a:ext>
                  </a:extLst>
                </a:gridCol>
                <a:gridCol w="940904">
                  <a:extLst>
                    <a:ext uri="{9D8B030D-6E8A-4147-A177-3AD203B41FA5}">
                      <a16:colId xmlns:a16="http://schemas.microsoft.com/office/drawing/2014/main" val="1393022768"/>
                    </a:ext>
                  </a:extLst>
                </a:gridCol>
                <a:gridCol w="2862470">
                  <a:extLst>
                    <a:ext uri="{9D8B030D-6E8A-4147-A177-3AD203B41FA5}">
                      <a16:colId xmlns:a16="http://schemas.microsoft.com/office/drawing/2014/main" val="3219574268"/>
                    </a:ext>
                  </a:extLst>
                </a:gridCol>
                <a:gridCol w="967408">
                  <a:extLst>
                    <a:ext uri="{9D8B030D-6E8A-4147-A177-3AD203B41FA5}">
                      <a16:colId xmlns:a16="http://schemas.microsoft.com/office/drawing/2014/main" val="3883879128"/>
                    </a:ext>
                  </a:extLst>
                </a:gridCol>
                <a:gridCol w="2120345">
                  <a:extLst>
                    <a:ext uri="{9D8B030D-6E8A-4147-A177-3AD203B41FA5}">
                      <a16:colId xmlns:a16="http://schemas.microsoft.com/office/drawing/2014/main" val="31672321"/>
                    </a:ext>
                  </a:extLst>
                </a:gridCol>
              </a:tblGrid>
              <a:tr h="1144398">
                <a:tc gridSpan="3">
                  <a:txBody>
                    <a:bodyPr/>
                    <a:lstStyle/>
                    <a:p>
                      <a:pPr algn="ctr"/>
                      <a:endParaRPr lang="en-ZA" sz="2000" dirty="0"/>
                    </a:p>
                    <a:p>
                      <a:pPr algn="ctr"/>
                      <a:r>
                        <a:rPr lang="en-ZA" sz="2400" dirty="0"/>
                        <a:t>CREATIVITY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Z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sz="2400" dirty="0"/>
                    </a:p>
                    <a:p>
                      <a:pPr algn="ctr"/>
                      <a:r>
                        <a:rPr lang="en-ZA" sz="2400" dirty="0"/>
                        <a:t>INNOVATION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9354196"/>
                  </a:ext>
                </a:extLst>
              </a:tr>
              <a:tr h="1144398">
                <a:tc>
                  <a:txBody>
                    <a:bodyPr/>
                    <a:lstStyle/>
                    <a:p>
                      <a:pPr algn="ctr"/>
                      <a:endParaRPr lang="en-ZA" sz="2400" dirty="0"/>
                    </a:p>
                    <a:p>
                      <a:pPr algn="ctr"/>
                      <a:r>
                        <a:rPr lang="en-ZA" sz="2400" b="1" dirty="0">
                          <a:solidFill>
                            <a:srgbClr val="FF0000"/>
                          </a:solidFill>
                        </a:rPr>
                        <a:t>Atmosphere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sz="2400" dirty="0"/>
                    </a:p>
                    <a:p>
                      <a:pPr algn="ctr"/>
                      <a:r>
                        <a:rPr lang="en-ZA" sz="240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sz="2400" dirty="0"/>
                    </a:p>
                    <a:p>
                      <a:pPr algn="ctr"/>
                      <a:r>
                        <a:rPr lang="en-ZA" sz="2400" b="1" dirty="0">
                          <a:solidFill>
                            <a:srgbClr val="00B050"/>
                          </a:solidFill>
                        </a:rPr>
                        <a:t>Methodology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sz="2400" dirty="0"/>
                    </a:p>
                    <a:p>
                      <a:pPr algn="ctr"/>
                      <a:r>
                        <a:rPr lang="en-ZA" sz="2400" dirty="0"/>
                        <a:t>=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sz="2400" dirty="0"/>
                    </a:p>
                    <a:p>
                      <a:pPr algn="ctr"/>
                      <a:r>
                        <a:rPr lang="en-ZA" sz="2400" b="1" dirty="0">
                          <a:solidFill>
                            <a:srgbClr val="FFC000"/>
                          </a:solidFill>
                        </a:rPr>
                        <a:t>Action Plan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8149618"/>
                  </a:ext>
                </a:extLst>
              </a:tr>
              <a:tr h="1144398">
                <a:tc>
                  <a:txBody>
                    <a:bodyPr/>
                    <a:lstStyle/>
                    <a:p>
                      <a:pPr algn="ctr"/>
                      <a:endParaRPr lang="en-ZA" sz="2400" dirty="0"/>
                    </a:p>
                    <a:p>
                      <a:pPr algn="ctr"/>
                      <a:r>
                        <a:rPr lang="en-ZA" sz="2400" b="1" dirty="0">
                          <a:solidFill>
                            <a:srgbClr val="FF0000"/>
                          </a:solidFill>
                        </a:rPr>
                        <a:t>Shared Bond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sz="2400" dirty="0"/>
                    </a:p>
                    <a:p>
                      <a:pPr algn="ctr"/>
                      <a:r>
                        <a:rPr lang="en-ZA" sz="2400" dirty="0"/>
                        <a:t>+</a:t>
                      </a:r>
                    </a:p>
                    <a:p>
                      <a:pPr algn="ctr"/>
                      <a:endParaRPr lang="en-Z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sz="2400" dirty="0"/>
                    </a:p>
                    <a:p>
                      <a:pPr algn="ctr"/>
                      <a:r>
                        <a:rPr lang="en-ZA" sz="2400" b="1" dirty="0">
                          <a:solidFill>
                            <a:srgbClr val="00B050"/>
                          </a:solidFill>
                        </a:rPr>
                        <a:t>Shared Point of View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sz="2400" dirty="0"/>
                    </a:p>
                    <a:p>
                      <a:pPr algn="ctr"/>
                      <a:r>
                        <a:rPr lang="en-ZA" sz="2400" dirty="0"/>
                        <a:t>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sz="2400" dirty="0"/>
                    </a:p>
                    <a:p>
                      <a:pPr algn="ctr"/>
                      <a:r>
                        <a:rPr lang="en-ZA" sz="2400" b="1" dirty="0">
                          <a:solidFill>
                            <a:srgbClr val="FFC000"/>
                          </a:solidFill>
                        </a:rPr>
                        <a:t>Shared Action Plan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3336585"/>
                  </a:ext>
                </a:extLst>
              </a:tr>
              <a:tr h="1144398">
                <a:tc>
                  <a:txBody>
                    <a:bodyPr/>
                    <a:lstStyle/>
                    <a:p>
                      <a:pPr algn="ctr"/>
                      <a:endParaRPr lang="en-ZA" sz="2400" dirty="0"/>
                    </a:p>
                    <a:p>
                      <a:pPr algn="ctr"/>
                      <a:r>
                        <a:rPr lang="en-ZA" sz="2400" b="1" dirty="0">
                          <a:solidFill>
                            <a:srgbClr val="FF0000"/>
                          </a:solidFill>
                        </a:rPr>
                        <a:t>LEGO® SERIOUS FUN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sz="2400" dirty="0"/>
                    </a:p>
                    <a:p>
                      <a:pPr algn="ctr"/>
                      <a:r>
                        <a:rPr lang="en-ZA" sz="240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sz="2400" dirty="0"/>
                    </a:p>
                    <a:p>
                      <a:pPr algn="ctr"/>
                      <a:r>
                        <a:rPr lang="en-ZA" sz="2400" b="1" dirty="0">
                          <a:solidFill>
                            <a:srgbClr val="00B050"/>
                          </a:solidFill>
                        </a:rPr>
                        <a:t>LEGO® SERIOUS PLAY™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sz="2400" dirty="0"/>
                    </a:p>
                    <a:p>
                      <a:pPr algn="ctr"/>
                      <a:r>
                        <a:rPr lang="en-ZA" sz="2400" dirty="0"/>
                        <a:t>=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ZA" sz="2400" dirty="0"/>
                    </a:p>
                    <a:p>
                      <a:pPr algn="ctr"/>
                      <a:r>
                        <a:rPr lang="en-ZA" sz="2400" b="1" dirty="0">
                          <a:solidFill>
                            <a:srgbClr val="FFC000"/>
                          </a:solidFill>
                        </a:rPr>
                        <a:t>Covenant</a:t>
                      </a:r>
                      <a:r>
                        <a:rPr lang="en-ZA" sz="24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1634700"/>
                  </a:ext>
                </a:extLst>
              </a:tr>
              <a:tr h="1144398">
                <a:tc gridSpan="5">
                  <a:txBody>
                    <a:bodyPr/>
                    <a:lstStyle/>
                    <a:p>
                      <a:pPr algn="ctr"/>
                      <a:endParaRPr lang="en-ZA" sz="2400" b="1" dirty="0"/>
                    </a:p>
                    <a:p>
                      <a:pPr algn="ctr"/>
                      <a:r>
                        <a:rPr lang="en-ZA" sz="2400" b="1" dirty="0"/>
                        <a:t>MAKE IT HAPPEN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9133080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A238026D-E4E2-4EE0-A747-EDE6786923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7111" y="60867"/>
            <a:ext cx="1533378" cy="1764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3077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F291D-5A4F-46C3-B28F-46CF133C8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anchor="b">
            <a:normAutofit/>
          </a:bodyPr>
          <a:lstStyle/>
          <a:p>
            <a:r>
              <a:rPr lang="en-ZA" b="1" dirty="0"/>
              <a:t>Shared Action Plan to Covenant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9B7FDC9-F0CE-43A7-9F2A-83DD09DC3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B6FC97EC-F321-45DA-B303-894024067E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533" y="2811104"/>
            <a:ext cx="2547459" cy="292811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15153D-2D19-4243-923A-61ED06A33C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5354" y="2682433"/>
            <a:ext cx="6282169" cy="3691862"/>
          </a:xfrm>
        </p:spPr>
        <p:txBody>
          <a:bodyPr>
            <a:normAutofit lnSpcReduction="10000"/>
          </a:bodyPr>
          <a:lstStyle/>
          <a:p>
            <a:pPr lvl="0"/>
            <a:r>
              <a:rPr lang="en-ZA" sz="2000" dirty="0"/>
              <a:t>Create the Atmosphere for Creativity</a:t>
            </a:r>
          </a:p>
          <a:p>
            <a:pPr lvl="0"/>
            <a:r>
              <a:rPr lang="en-ZA" sz="2000" dirty="0"/>
              <a:t>Follow a Methodology to be Creative</a:t>
            </a:r>
          </a:p>
          <a:p>
            <a:pPr lvl="0"/>
            <a:r>
              <a:rPr lang="en-ZA" sz="2000" dirty="0"/>
              <a:t>Define Creation </a:t>
            </a:r>
          </a:p>
          <a:p>
            <a:pPr lvl="0"/>
            <a:r>
              <a:rPr lang="en-ZA" sz="2000" dirty="0"/>
              <a:t>Action plan to implement Creation </a:t>
            </a:r>
          </a:p>
          <a:p>
            <a:pPr lvl="0"/>
            <a:r>
              <a:rPr lang="en-ZA" sz="2000" b="1" dirty="0"/>
              <a:t>Turn Action Plan into a Covenant. Add to the Plan: </a:t>
            </a:r>
          </a:p>
          <a:p>
            <a:pPr lvl="1"/>
            <a:r>
              <a:rPr lang="en-ZA" sz="2000" b="1" dirty="0"/>
              <a:t>intrinsic motivation</a:t>
            </a:r>
          </a:p>
          <a:p>
            <a:pPr lvl="1"/>
            <a:r>
              <a:rPr lang="en-ZA" sz="2000" b="1" dirty="0"/>
              <a:t>sustain motivation</a:t>
            </a:r>
          </a:p>
          <a:p>
            <a:pPr lvl="1"/>
            <a:r>
              <a:rPr lang="en-ZA" sz="2000" b="1" dirty="0"/>
              <a:t>manage procrastination </a:t>
            </a:r>
          </a:p>
          <a:p>
            <a:pPr lvl="1"/>
            <a:r>
              <a:rPr lang="en-ZA" sz="2000" b="1" dirty="0"/>
              <a:t>form habits</a:t>
            </a:r>
          </a:p>
          <a:p>
            <a:r>
              <a:rPr lang="en-ZA" sz="2000" dirty="0"/>
              <a:t>MAKE IT HAPPEN </a:t>
            </a:r>
          </a:p>
          <a:p>
            <a:endParaRPr lang="en-ZA" sz="1500" dirty="0"/>
          </a:p>
        </p:txBody>
      </p:sp>
    </p:spTree>
    <p:extLst>
      <p:ext uri="{BB962C8B-B14F-4D97-AF65-F5344CB8AC3E}">
        <p14:creationId xmlns:p14="http://schemas.microsoft.com/office/powerpoint/2010/main" val="1257184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6C20283-73E0-40EC-8AD8-057F581F6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28">
            <a:extLst>
              <a:ext uri="{FF2B5EF4-FFF2-40B4-BE49-F238E27FC236}">
                <a16:creationId xmlns:a16="http://schemas.microsoft.com/office/drawing/2014/main" id="{3FCC729B-E528-40C3-82D3-BA4375575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60120" y="0"/>
            <a:ext cx="11218661" cy="6858000"/>
          </a:xfrm>
          <a:custGeom>
            <a:avLst/>
            <a:gdLst>
              <a:gd name="connsiteX0" fmla="*/ 0 w 11218661"/>
              <a:gd name="connsiteY0" fmla="*/ 0 h 6858000"/>
              <a:gd name="connsiteX1" fmla="*/ 8042507 w 11218661"/>
              <a:gd name="connsiteY1" fmla="*/ 0 h 6858000"/>
              <a:gd name="connsiteX2" fmla="*/ 11218661 w 11218661"/>
              <a:gd name="connsiteY2" fmla="*/ 6858000 h 6858000"/>
              <a:gd name="connsiteX3" fmla="*/ 0 w 11218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661" h="6858000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 26">
            <a:extLst>
              <a:ext uri="{FF2B5EF4-FFF2-40B4-BE49-F238E27FC236}">
                <a16:creationId xmlns:a16="http://schemas.microsoft.com/office/drawing/2014/main" id="{58F1FB8D-1842-4A04-998D-6CF047AB2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420248" y="0"/>
            <a:ext cx="10771752" cy="6858000"/>
          </a:xfrm>
          <a:custGeom>
            <a:avLst/>
            <a:gdLst>
              <a:gd name="connsiteX0" fmla="*/ 0 w 10771752"/>
              <a:gd name="connsiteY0" fmla="*/ 0 h 6858000"/>
              <a:gd name="connsiteX1" fmla="*/ 7595598 w 10771752"/>
              <a:gd name="connsiteY1" fmla="*/ 0 h 6858000"/>
              <a:gd name="connsiteX2" fmla="*/ 10771752 w 10771752"/>
              <a:gd name="connsiteY2" fmla="*/ 6858000 h 6858000"/>
              <a:gd name="connsiteX3" fmla="*/ 0 w 107717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1752" h="6858000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9C7C3F-C70E-4C0A-8CA3-84D9D9841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4039" y="365125"/>
            <a:ext cx="7164493" cy="1325563"/>
          </a:xfrm>
        </p:spPr>
        <p:txBody>
          <a:bodyPr>
            <a:normAutofit/>
          </a:bodyPr>
          <a:lstStyle/>
          <a:p>
            <a:r>
              <a:rPr lang="en-US" b="1" dirty="0"/>
              <a:t>How to practice better Intrinsic Motivation</a:t>
            </a:r>
            <a:endParaRPr lang="en-Z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493D1F-F1DE-442F-977D-2DAE820BD2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" y="1459819"/>
            <a:ext cx="3425957" cy="393788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9F6201-B89D-4A95-A7F3-3D977F2BF9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7515" y="2022601"/>
            <a:ext cx="7161017" cy="4154361"/>
          </a:xfrm>
        </p:spPr>
        <p:txBody>
          <a:bodyPr>
            <a:normAutofit/>
          </a:bodyPr>
          <a:lstStyle/>
          <a:p>
            <a:r>
              <a:rPr lang="en-US" sz="1400" b="1"/>
              <a:t>Intrinsic motivation</a:t>
            </a:r>
            <a:r>
              <a:rPr lang="en-US" sz="1400"/>
              <a:t> is behavior that is driven by internal rewards. In other words, the </a:t>
            </a:r>
            <a:r>
              <a:rPr lang="en-US" sz="1400" b="1"/>
              <a:t>motivation</a:t>
            </a:r>
            <a:r>
              <a:rPr lang="en-US" sz="1400"/>
              <a:t> to engage in a behavior arises from within the individual because it is naturally satisfying to you</a:t>
            </a:r>
          </a:p>
          <a:p>
            <a:r>
              <a:rPr lang="en-US" sz="1400"/>
              <a:t>Look for the fun in work and other activities or find ways to make tasks engaging for yourself.</a:t>
            </a:r>
          </a:p>
          <a:p>
            <a:r>
              <a:rPr lang="en-US" sz="1400"/>
              <a:t>Find meaning by focusing on your value, the purpose of a task, and how it helps others.</a:t>
            </a:r>
          </a:p>
          <a:p>
            <a:r>
              <a:rPr lang="en-US" sz="1400"/>
              <a:t>Keep challenging yourself by setting attainable goals that focus on mastering a skill, not on external gains.</a:t>
            </a:r>
          </a:p>
          <a:p>
            <a:r>
              <a:rPr lang="en-US" sz="1400"/>
              <a:t>Help someone in need, whether it’s a friend who could use a hand at home or lending a hand at a soup kitchen.</a:t>
            </a:r>
          </a:p>
          <a:p>
            <a:r>
              <a:rPr lang="en-US" sz="1400"/>
              <a:t>Create a list of things you genuinely love to do or have always wanted to do and choose something on the list to do whenever you have time or are feeling uninspired.</a:t>
            </a:r>
          </a:p>
          <a:p>
            <a:r>
              <a:rPr lang="en-US" sz="1400"/>
              <a:t>Participate in a competition and focus on the camaraderie and how well you perform instead of on winning.</a:t>
            </a:r>
          </a:p>
          <a:p>
            <a:r>
              <a:rPr lang="en-US" sz="1400"/>
              <a:t>Before starting a task, visualize a time that you felt proud and accomplished and focus on those feelings as you work to conquer the task.</a:t>
            </a:r>
          </a:p>
          <a:p>
            <a:endParaRPr lang="en-ZA" sz="1400"/>
          </a:p>
        </p:txBody>
      </p:sp>
    </p:spTree>
    <p:extLst>
      <p:ext uri="{BB962C8B-B14F-4D97-AF65-F5344CB8AC3E}">
        <p14:creationId xmlns:p14="http://schemas.microsoft.com/office/powerpoint/2010/main" val="34155217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F7EEF-3EDA-4274-9C45-71E0B6985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6586491" cy="1676603"/>
          </a:xfrm>
        </p:spPr>
        <p:txBody>
          <a:bodyPr>
            <a:normAutofit/>
          </a:bodyPr>
          <a:lstStyle/>
          <a:p>
            <a:r>
              <a:rPr lang="en-ZA" b="1" dirty="0"/>
              <a:t>How to Sustain Motivation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E2D136-42F1-4A4A-BAAF-0A7EB93CB6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6586489" cy="4243754"/>
          </a:xfrm>
        </p:spPr>
        <p:txBody>
          <a:bodyPr>
            <a:normAutofit lnSpcReduction="10000"/>
          </a:bodyPr>
          <a:lstStyle/>
          <a:p>
            <a:pPr lvl="0"/>
            <a:r>
              <a:rPr lang="en-ZA" sz="2000" dirty="0"/>
              <a:t>Hold back. If the goal is to run 3 miles a day start off with running 1 mile a day. Tell yourself you can run more. Then run 2 miles. Tell yourself you can run more. Then run 3 miles and do so thereafter </a:t>
            </a:r>
          </a:p>
          <a:p>
            <a:pPr lvl="0"/>
            <a:r>
              <a:rPr lang="en-ZA" sz="2000" dirty="0"/>
              <a:t>Just start. Take the first step</a:t>
            </a:r>
          </a:p>
          <a:p>
            <a:pPr lvl="0"/>
            <a:r>
              <a:rPr lang="en-ZA" sz="2000" dirty="0"/>
              <a:t>Stay accountable. Report progress continuously to nominated person(s)</a:t>
            </a:r>
          </a:p>
          <a:p>
            <a:pPr lvl="0"/>
            <a:r>
              <a:rPr lang="en-ZA" sz="2000" dirty="0"/>
              <a:t>Squash negative thoughts and replace them with positive ones. Practice daily.</a:t>
            </a:r>
          </a:p>
          <a:p>
            <a:pPr lvl="0"/>
            <a:r>
              <a:rPr lang="en-ZA" sz="2000" dirty="0"/>
              <a:t>Think about the benefits.  Think about how positive you will feel when the task is completed.</a:t>
            </a:r>
          </a:p>
          <a:p>
            <a:pPr lvl="0"/>
            <a:r>
              <a:rPr lang="en-ZA" sz="2000" dirty="0"/>
              <a:t>Get excited again. Think about why you were excited in the first place.</a:t>
            </a:r>
          </a:p>
          <a:p>
            <a:endParaRPr lang="en-ZA" sz="17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909274-FEB5-4498-8FED-77D20C40BF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3" r="5383"/>
          <a:stretch/>
        </p:blipFill>
        <p:spPr>
          <a:xfrm>
            <a:off x="7556408" y="10"/>
            <a:ext cx="4635591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780149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13E7C-A8D0-49C0-A9D8-22680F063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9498" y="908344"/>
            <a:ext cx="5244301" cy="1538130"/>
          </a:xfrm>
        </p:spPr>
        <p:txBody>
          <a:bodyPr>
            <a:normAutofit/>
          </a:bodyPr>
          <a:lstStyle/>
          <a:p>
            <a:r>
              <a:rPr lang="en-ZA" b="1" dirty="0"/>
              <a:t>How to Sustain Motivation </a:t>
            </a:r>
          </a:p>
        </p:txBody>
      </p:sp>
      <p:sp>
        <p:nvSpPr>
          <p:cNvPr id="9" name="Freeform 6">
            <a:extLst>
              <a:ext uri="{FF2B5EF4-FFF2-40B4-BE49-F238E27FC236}">
                <a16:creationId xmlns:a16="http://schemas.microsoft.com/office/drawing/2014/main" id="{B6C29DB0-17E9-42FF-986E-0B7F493F4D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2199584" y="1685652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115AD956-A5B6-4760-B8B2-11E2DF6B0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752858" y="744469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8E1F13-325F-4021-A93B-629771A8F7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173" y="1546576"/>
            <a:ext cx="3267942" cy="375625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57A222-947D-4A14-9041-2476FA4904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1158" y="2706865"/>
            <a:ext cx="5383652" cy="3933086"/>
          </a:xfrm>
        </p:spPr>
        <p:txBody>
          <a:bodyPr>
            <a:normAutofit/>
          </a:bodyPr>
          <a:lstStyle/>
          <a:p>
            <a:pPr lvl="0"/>
            <a:r>
              <a:rPr lang="en-ZA" sz="2200" dirty="0"/>
              <a:t>Read about it. Read about your goal.</a:t>
            </a:r>
          </a:p>
          <a:p>
            <a:pPr lvl="0"/>
            <a:r>
              <a:rPr lang="en-ZA" sz="2200" dirty="0"/>
              <a:t>Find like-minded friends. Find someone with similar goals. Encourage each other to succeed. </a:t>
            </a:r>
          </a:p>
          <a:p>
            <a:pPr lvl="0"/>
            <a:r>
              <a:rPr lang="en-ZA" sz="2200" dirty="0"/>
              <a:t>Read inspiring stories. Read success stories. </a:t>
            </a:r>
          </a:p>
          <a:p>
            <a:pPr lvl="0"/>
            <a:r>
              <a:rPr lang="en-ZA" sz="2200" dirty="0"/>
              <a:t>Build on your successes. Celebrate every little milestone. Take that successful feeling and build on it with another baby step.</a:t>
            </a:r>
          </a:p>
          <a:p>
            <a:pPr lvl="0"/>
            <a:r>
              <a:rPr lang="en-ZA" sz="2200" dirty="0"/>
              <a:t>Just get through the low points. Motivation comes and goes. Wait for it to return.</a:t>
            </a:r>
          </a:p>
          <a:p>
            <a:endParaRPr lang="en-ZA" sz="2000" dirty="0"/>
          </a:p>
        </p:txBody>
      </p:sp>
    </p:spTree>
    <p:extLst>
      <p:ext uri="{BB962C8B-B14F-4D97-AF65-F5344CB8AC3E}">
        <p14:creationId xmlns:p14="http://schemas.microsoft.com/office/powerpoint/2010/main" val="15572193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1599</Words>
  <Application>Microsoft Office PowerPoint</Application>
  <PresentationFormat>Widescreen</PresentationFormat>
  <Paragraphs>266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Symbol</vt:lpstr>
      <vt:lpstr>Office Theme</vt:lpstr>
      <vt:lpstr>Creativity and Innovation using LEGO®  </vt:lpstr>
      <vt:lpstr>Agenda </vt:lpstr>
      <vt:lpstr>Creativity and Innovation – what are they?</vt:lpstr>
      <vt:lpstr>Make Creativity and Innovation Happen </vt:lpstr>
      <vt:lpstr>Making Creativity and Innovation HAPPEN</vt:lpstr>
      <vt:lpstr>Shared Action Plan to Covenant </vt:lpstr>
      <vt:lpstr>How to practice better Intrinsic Motivation</vt:lpstr>
      <vt:lpstr>How to Sustain Motivation </vt:lpstr>
      <vt:lpstr>How to Sustain Motivation </vt:lpstr>
      <vt:lpstr>Overcoming Procrastination </vt:lpstr>
      <vt:lpstr>What are Habits? </vt:lpstr>
      <vt:lpstr>Tips to Create Habits</vt:lpstr>
      <vt:lpstr>Common Mistakes that can Break Good Habits</vt:lpstr>
      <vt:lpstr>How to get back on track</vt:lpstr>
      <vt:lpstr>The Science of a Successful Creativity and Innovation Workshop </vt:lpstr>
      <vt:lpstr>The Science of a Successful Creativity and Innovation Workshop </vt:lpstr>
      <vt:lpstr>The Science of a Successful Creativity and Innovation Workshop </vt:lpstr>
      <vt:lpstr>The Secrets of a Successful Creativity and Innovation Workshop </vt:lpstr>
      <vt:lpstr>The Secrets of a Successful Creativity and Innovation Workshop </vt:lpstr>
      <vt:lpstr>The Secrets of a Successful Creativity and Innovation Workshop </vt:lpstr>
      <vt:lpstr>Vote for the LEGO® Dog that crossed the table in the most hilarious way </vt:lpstr>
      <vt:lpstr>Contact Pete Smith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Creativity and Innovation using LEGO®  </dc:title>
  <dc:creator>Pete Smith</dc:creator>
  <cp:lastModifiedBy>Pete Smith</cp:lastModifiedBy>
  <cp:revision>1</cp:revision>
  <dcterms:created xsi:type="dcterms:W3CDTF">2019-10-15T09:09:23Z</dcterms:created>
  <dcterms:modified xsi:type="dcterms:W3CDTF">2019-10-15T09:09:40Z</dcterms:modified>
</cp:coreProperties>
</file>